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8" r:id="rId1"/>
  </p:sldMasterIdLst>
  <p:notesMasterIdLst>
    <p:notesMasterId r:id="rId24"/>
  </p:notesMasterIdLst>
  <p:sldIdLst>
    <p:sldId id="256" r:id="rId2"/>
    <p:sldId id="265" r:id="rId3"/>
    <p:sldId id="266" r:id="rId4"/>
    <p:sldId id="284" r:id="rId5"/>
    <p:sldId id="267" r:id="rId6"/>
    <p:sldId id="268" r:id="rId7"/>
    <p:sldId id="270" r:id="rId8"/>
    <p:sldId id="271" r:id="rId9"/>
    <p:sldId id="285" r:id="rId10"/>
    <p:sldId id="272" r:id="rId11"/>
    <p:sldId id="273" r:id="rId12"/>
    <p:sldId id="274" r:id="rId13"/>
    <p:sldId id="286" r:id="rId14"/>
    <p:sldId id="275" r:id="rId15"/>
    <p:sldId id="276" r:id="rId16"/>
    <p:sldId id="277" r:id="rId17"/>
    <p:sldId id="278" r:id="rId18"/>
    <p:sldId id="279" r:id="rId19"/>
    <p:sldId id="280" r:id="rId20"/>
    <p:sldId id="281" r:id="rId21"/>
    <p:sldId id="264" r:id="rId22"/>
    <p:sldId id="26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E5EBF1"/>
    <a:srgbClr val="9EB7BD"/>
    <a:srgbClr val="E5F1E4"/>
    <a:srgbClr val="7B94B6"/>
    <a:srgbClr val="E6EFF2"/>
    <a:srgbClr val="E7F0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3950" autoAdjust="0"/>
  </p:normalViewPr>
  <p:slideViewPr>
    <p:cSldViewPr snapToGrid="0">
      <p:cViewPr varScale="1">
        <p:scale>
          <a:sx n="71" d="100"/>
          <a:sy n="71" d="100"/>
        </p:scale>
        <p:origin x="154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9E294F-1B8D-465B-B4BB-AC03EF0759E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C0DBF28-09D8-4623-81FC-FD8B0AA99DE4}">
      <dgm:prSet custT="1"/>
      <dgm:spPr/>
      <dgm:t>
        <a:bodyPr/>
        <a:lstStyle/>
        <a:p>
          <a:r>
            <a:rPr lang="en-US" altLang="zh-CN" sz="3200" baseline="0" dirty="0">
              <a:latin typeface="Arial Nova" panose="020B0504020202020204" pitchFamily="34" charset="0"/>
              <a:ea typeface="宋体" panose="02010600030101010101" pitchFamily="2" charset="-122"/>
            </a:rPr>
            <a:t>7.1 </a:t>
          </a:r>
          <a:r>
            <a:rPr lang="zh-CN" sz="3200" baseline="0" dirty="0">
              <a:latin typeface="Arial Nova" panose="020B0504020202020204" pitchFamily="34" charset="0"/>
              <a:ea typeface="宋体" panose="02010600030101010101" pitchFamily="2" charset="-122"/>
            </a:rPr>
            <a:t>线性相关分析模型</a:t>
          </a:r>
          <a:endParaRPr lang="en-US" sz="3200" baseline="0" dirty="0">
            <a:latin typeface="Arial Nova" panose="020B0504020202020204" pitchFamily="34" charset="0"/>
            <a:ea typeface="宋体" panose="02010600030101010101" pitchFamily="2" charset="-122"/>
          </a:endParaRPr>
        </a:p>
      </dgm:t>
    </dgm:pt>
    <dgm:pt modelId="{B139D86A-B724-442A-A8CE-930EF7922EF2}" type="parTrans" cxnId="{D427B50C-A928-4ECC-8978-D9A28B0D6A09}">
      <dgm:prSet/>
      <dgm:spPr/>
      <dgm:t>
        <a:bodyPr/>
        <a:lstStyle/>
        <a:p>
          <a:endParaRPr lang="en-US" sz="3200" baseline="0">
            <a:latin typeface="Arial Nova" panose="020B0504020202020204" pitchFamily="34" charset="0"/>
            <a:ea typeface="宋体" panose="02010600030101010101" pitchFamily="2" charset="-122"/>
          </a:endParaRPr>
        </a:p>
      </dgm:t>
    </dgm:pt>
    <dgm:pt modelId="{F43D357C-EFBB-44BE-BC6F-09F79599A343}" type="sibTrans" cxnId="{D427B50C-A928-4ECC-8978-D9A28B0D6A09}">
      <dgm:prSet/>
      <dgm:spPr/>
      <dgm:t>
        <a:bodyPr/>
        <a:lstStyle/>
        <a:p>
          <a:endParaRPr lang="en-US" sz="3200" baseline="0">
            <a:latin typeface="Arial Nova" panose="020B0504020202020204" pitchFamily="34" charset="0"/>
            <a:ea typeface="宋体" panose="02010600030101010101" pitchFamily="2" charset="-122"/>
          </a:endParaRPr>
        </a:p>
      </dgm:t>
    </dgm:pt>
    <dgm:pt modelId="{AA1E964D-0D78-4B0E-BEDF-740B9E828EBF}">
      <dgm:prSet custT="1"/>
      <dgm:spPr/>
      <dgm:t>
        <a:bodyPr/>
        <a:lstStyle/>
        <a:p>
          <a:r>
            <a:rPr lang="en-US" altLang="zh-CN" sz="3200" baseline="0" dirty="0">
              <a:latin typeface="Arial Nova" panose="020B0504020202020204" pitchFamily="34" charset="0"/>
              <a:ea typeface="宋体" panose="02010600030101010101" pitchFamily="2" charset="-122"/>
            </a:rPr>
            <a:t>7.2 </a:t>
          </a:r>
          <a:r>
            <a:rPr lang="zh-CN" sz="3200" baseline="0" dirty="0">
              <a:latin typeface="Arial Nova" panose="020B0504020202020204" pitchFamily="34" charset="0"/>
              <a:ea typeface="宋体" panose="02010600030101010101" pitchFamily="2" charset="-122"/>
            </a:rPr>
            <a:t>线性回归分析模型</a:t>
          </a:r>
          <a:endParaRPr lang="en-US" sz="3200" baseline="0" dirty="0">
            <a:latin typeface="Arial Nova" panose="020B0504020202020204" pitchFamily="34" charset="0"/>
            <a:ea typeface="宋体" panose="02010600030101010101" pitchFamily="2" charset="-122"/>
          </a:endParaRPr>
        </a:p>
      </dgm:t>
    </dgm:pt>
    <dgm:pt modelId="{6AFCA424-9C9A-46A7-83DC-4E0B0B833BC5}" type="parTrans" cxnId="{753FBADE-C2B6-4E95-8E06-9E8FDD3665CC}">
      <dgm:prSet/>
      <dgm:spPr/>
      <dgm:t>
        <a:bodyPr/>
        <a:lstStyle/>
        <a:p>
          <a:endParaRPr lang="en-US" sz="3200" baseline="0">
            <a:latin typeface="Arial Nova" panose="020B0504020202020204" pitchFamily="34" charset="0"/>
            <a:ea typeface="宋体" panose="02010600030101010101" pitchFamily="2" charset="-122"/>
          </a:endParaRPr>
        </a:p>
      </dgm:t>
    </dgm:pt>
    <dgm:pt modelId="{B31DD9E5-F322-4BF2-94DB-4E78B2970518}" type="sibTrans" cxnId="{753FBADE-C2B6-4E95-8E06-9E8FDD3665CC}">
      <dgm:prSet/>
      <dgm:spPr/>
      <dgm:t>
        <a:bodyPr/>
        <a:lstStyle/>
        <a:p>
          <a:endParaRPr lang="en-US" sz="3200" baseline="0">
            <a:latin typeface="Arial Nova" panose="020B0504020202020204" pitchFamily="34" charset="0"/>
            <a:ea typeface="宋体" panose="02010600030101010101" pitchFamily="2" charset="-122"/>
          </a:endParaRPr>
        </a:p>
      </dgm:t>
    </dgm:pt>
    <dgm:pt modelId="{C3B60939-FA61-4CCB-B019-A1BC7D036D63}" type="pres">
      <dgm:prSet presAssocID="{069E294F-1B8D-465B-B4BB-AC03EF0759EB}" presName="root" presStyleCnt="0">
        <dgm:presLayoutVars>
          <dgm:dir/>
          <dgm:resizeHandles val="exact"/>
        </dgm:presLayoutVars>
      </dgm:prSet>
      <dgm:spPr/>
    </dgm:pt>
    <dgm:pt modelId="{AADBEEF7-412A-4BA1-B775-72A8F229755D}" type="pres">
      <dgm:prSet presAssocID="{EC0DBF28-09D8-4623-81FC-FD8B0AA99DE4}" presName="compNode" presStyleCnt="0"/>
      <dgm:spPr/>
    </dgm:pt>
    <dgm:pt modelId="{3EAC7001-754E-496F-B0F3-D62BC99D8F9C}" type="pres">
      <dgm:prSet presAssocID="{EC0DBF28-09D8-4623-81FC-FD8B0AA99DE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33F3B81B-26C3-415C-B0DB-8D70BE1B329F}" type="pres">
      <dgm:prSet presAssocID="{EC0DBF28-09D8-4623-81FC-FD8B0AA99DE4}" presName="spaceRect" presStyleCnt="0"/>
      <dgm:spPr/>
    </dgm:pt>
    <dgm:pt modelId="{A3D2494D-3E62-4AFB-8633-A0F5C352F130}" type="pres">
      <dgm:prSet presAssocID="{EC0DBF28-09D8-4623-81FC-FD8B0AA99DE4}" presName="textRect" presStyleLbl="revTx" presStyleIdx="0" presStyleCnt="2">
        <dgm:presLayoutVars>
          <dgm:chMax val="1"/>
          <dgm:chPref val="1"/>
        </dgm:presLayoutVars>
      </dgm:prSet>
      <dgm:spPr/>
    </dgm:pt>
    <dgm:pt modelId="{4C6296FD-3936-4191-8AE5-1D4B06937458}" type="pres">
      <dgm:prSet presAssocID="{F43D357C-EFBB-44BE-BC6F-09F79599A343}" presName="sibTrans" presStyleCnt="0"/>
      <dgm:spPr/>
    </dgm:pt>
    <dgm:pt modelId="{59C5F0E3-F896-4D88-A1DA-A5290B70E001}" type="pres">
      <dgm:prSet presAssocID="{AA1E964D-0D78-4B0E-BEDF-740B9E828EBF}" presName="compNode" presStyleCnt="0"/>
      <dgm:spPr/>
    </dgm:pt>
    <dgm:pt modelId="{22FC8671-6562-41EA-BC62-FDA654114585}" type="pres">
      <dgm:prSet presAssocID="{AA1E964D-0D78-4B0E-BEDF-740B9E828EB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统计数据"/>
        </a:ext>
      </dgm:extLst>
    </dgm:pt>
    <dgm:pt modelId="{CD9D2BDA-4195-4952-9EA8-153587ED39DF}" type="pres">
      <dgm:prSet presAssocID="{AA1E964D-0D78-4B0E-BEDF-740B9E828EBF}" presName="spaceRect" presStyleCnt="0"/>
      <dgm:spPr/>
    </dgm:pt>
    <dgm:pt modelId="{61A7B6C9-6D05-464B-AC44-63172C8F8BE8}" type="pres">
      <dgm:prSet presAssocID="{AA1E964D-0D78-4B0E-BEDF-740B9E828EBF}" presName="textRect" presStyleLbl="revTx" presStyleIdx="1" presStyleCnt="2">
        <dgm:presLayoutVars>
          <dgm:chMax val="1"/>
          <dgm:chPref val="1"/>
        </dgm:presLayoutVars>
      </dgm:prSet>
      <dgm:spPr/>
    </dgm:pt>
  </dgm:ptLst>
  <dgm:cxnLst>
    <dgm:cxn modelId="{9533D606-C0DC-4323-88B1-16DD59BD76F1}" type="presOf" srcId="{069E294F-1B8D-465B-B4BB-AC03EF0759EB}" destId="{C3B60939-FA61-4CCB-B019-A1BC7D036D63}" srcOrd="0" destOrd="0" presId="urn:microsoft.com/office/officeart/2018/2/layout/IconLabelList"/>
    <dgm:cxn modelId="{9C549B08-5D4D-4747-AF0F-FD95202B10CC}" type="presOf" srcId="{EC0DBF28-09D8-4623-81FC-FD8B0AA99DE4}" destId="{A3D2494D-3E62-4AFB-8633-A0F5C352F130}" srcOrd="0" destOrd="0" presId="urn:microsoft.com/office/officeart/2018/2/layout/IconLabelList"/>
    <dgm:cxn modelId="{D427B50C-A928-4ECC-8978-D9A28B0D6A09}" srcId="{069E294F-1B8D-465B-B4BB-AC03EF0759EB}" destId="{EC0DBF28-09D8-4623-81FC-FD8B0AA99DE4}" srcOrd="0" destOrd="0" parTransId="{B139D86A-B724-442A-A8CE-930EF7922EF2}" sibTransId="{F43D357C-EFBB-44BE-BC6F-09F79599A343}"/>
    <dgm:cxn modelId="{989BBFD0-1325-45E5-998F-325C669EDB23}" type="presOf" srcId="{AA1E964D-0D78-4B0E-BEDF-740B9E828EBF}" destId="{61A7B6C9-6D05-464B-AC44-63172C8F8BE8}" srcOrd="0" destOrd="0" presId="urn:microsoft.com/office/officeart/2018/2/layout/IconLabelList"/>
    <dgm:cxn modelId="{753FBADE-C2B6-4E95-8E06-9E8FDD3665CC}" srcId="{069E294F-1B8D-465B-B4BB-AC03EF0759EB}" destId="{AA1E964D-0D78-4B0E-BEDF-740B9E828EBF}" srcOrd="1" destOrd="0" parTransId="{6AFCA424-9C9A-46A7-83DC-4E0B0B833BC5}" sibTransId="{B31DD9E5-F322-4BF2-94DB-4E78B2970518}"/>
    <dgm:cxn modelId="{4A7EBBBE-806E-4A18-822D-A6C5561BEC21}" type="presParOf" srcId="{C3B60939-FA61-4CCB-B019-A1BC7D036D63}" destId="{AADBEEF7-412A-4BA1-B775-72A8F229755D}" srcOrd="0" destOrd="0" presId="urn:microsoft.com/office/officeart/2018/2/layout/IconLabelList"/>
    <dgm:cxn modelId="{7B0A811C-468D-45DB-A9DB-1DABDD342B36}" type="presParOf" srcId="{AADBEEF7-412A-4BA1-B775-72A8F229755D}" destId="{3EAC7001-754E-496F-B0F3-D62BC99D8F9C}" srcOrd="0" destOrd="0" presId="urn:microsoft.com/office/officeart/2018/2/layout/IconLabelList"/>
    <dgm:cxn modelId="{B89DA95F-9946-472D-B1A9-B73EF047BB9F}" type="presParOf" srcId="{AADBEEF7-412A-4BA1-B775-72A8F229755D}" destId="{33F3B81B-26C3-415C-B0DB-8D70BE1B329F}" srcOrd="1" destOrd="0" presId="urn:microsoft.com/office/officeart/2018/2/layout/IconLabelList"/>
    <dgm:cxn modelId="{76F8A21F-D332-4438-8493-124156F82817}" type="presParOf" srcId="{AADBEEF7-412A-4BA1-B775-72A8F229755D}" destId="{A3D2494D-3E62-4AFB-8633-A0F5C352F130}" srcOrd="2" destOrd="0" presId="urn:microsoft.com/office/officeart/2018/2/layout/IconLabelList"/>
    <dgm:cxn modelId="{1C4517F9-A0CE-457E-907F-F63304597BF5}" type="presParOf" srcId="{C3B60939-FA61-4CCB-B019-A1BC7D036D63}" destId="{4C6296FD-3936-4191-8AE5-1D4B06937458}" srcOrd="1" destOrd="0" presId="urn:microsoft.com/office/officeart/2018/2/layout/IconLabelList"/>
    <dgm:cxn modelId="{12805755-4612-4E32-9C8C-4EFB36BB52DB}" type="presParOf" srcId="{C3B60939-FA61-4CCB-B019-A1BC7D036D63}" destId="{59C5F0E3-F896-4D88-A1DA-A5290B70E001}" srcOrd="2" destOrd="0" presId="urn:microsoft.com/office/officeart/2018/2/layout/IconLabelList"/>
    <dgm:cxn modelId="{49E80F78-B133-47DE-8069-E6677E860654}" type="presParOf" srcId="{59C5F0E3-F896-4D88-A1DA-A5290B70E001}" destId="{22FC8671-6562-41EA-BC62-FDA654114585}" srcOrd="0" destOrd="0" presId="urn:microsoft.com/office/officeart/2018/2/layout/IconLabelList"/>
    <dgm:cxn modelId="{19EAAA53-5BA7-410A-A7F8-9EED043ADFF7}" type="presParOf" srcId="{59C5F0E3-F896-4D88-A1DA-A5290B70E001}" destId="{CD9D2BDA-4195-4952-9EA8-153587ED39DF}" srcOrd="1" destOrd="0" presId="urn:microsoft.com/office/officeart/2018/2/layout/IconLabelList"/>
    <dgm:cxn modelId="{2E99E061-E366-44A7-98E1-E604199089AF}" type="presParOf" srcId="{59C5F0E3-F896-4D88-A1DA-A5290B70E001}" destId="{61A7B6C9-6D05-464B-AC44-63172C8F8BE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AC7001-754E-496F-B0F3-D62BC99D8F9C}">
      <dsp:nvSpPr>
        <dsp:cNvPr id="0" name=""/>
        <dsp:cNvSpPr/>
      </dsp:nvSpPr>
      <dsp:spPr>
        <a:xfrm>
          <a:off x="1819237" y="78196"/>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D2494D-3E62-4AFB-8633-A0F5C352F130}">
      <dsp:nvSpPr>
        <dsp:cNvPr id="0" name=""/>
        <dsp:cNvSpPr/>
      </dsp:nvSpPr>
      <dsp:spPr>
        <a:xfrm>
          <a:off x="631237" y="249269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pPr>
          <a:r>
            <a:rPr lang="en-US" altLang="zh-CN" sz="3200" kern="1200" baseline="0" dirty="0">
              <a:latin typeface="Arial Nova" panose="020B0504020202020204" pitchFamily="34" charset="0"/>
              <a:ea typeface="宋体" panose="02010600030101010101" pitchFamily="2" charset="-122"/>
            </a:rPr>
            <a:t>7.1 </a:t>
          </a:r>
          <a:r>
            <a:rPr lang="zh-CN" sz="3200" kern="1200" baseline="0" dirty="0">
              <a:latin typeface="Arial Nova" panose="020B0504020202020204" pitchFamily="34" charset="0"/>
              <a:ea typeface="宋体" panose="02010600030101010101" pitchFamily="2" charset="-122"/>
            </a:rPr>
            <a:t>线性相关分析模型</a:t>
          </a:r>
          <a:endParaRPr lang="en-US" sz="3200" kern="1200" baseline="0" dirty="0">
            <a:latin typeface="Arial Nova" panose="020B0504020202020204" pitchFamily="34" charset="0"/>
            <a:ea typeface="宋体" panose="02010600030101010101" pitchFamily="2" charset="-122"/>
          </a:endParaRPr>
        </a:p>
      </dsp:txBody>
      <dsp:txXfrm>
        <a:off x="631237" y="2492691"/>
        <a:ext cx="4320000" cy="720000"/>
      </dsp:txXfrm>
    </dsp:sp>
    <dsp:sp modelId="{22FC8671-6562-41EA-BC62-FDA654114585}">
      <dsp:nvSpPr>
        <dsp:cNvPr id="0" name=""/>
        <dsp:cNvSpPr/>
      </dsp:nvSpPr>
      <dsp:spPr>
        <a:xfrm>
          <a:off x="6895237" y="78196"/>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A7B6C9-6D05-464B-AC44-63172C8F8BE8}">
      <dsp:nvSpPr>
        <dsp:cNvPr id="0" name=""/>
        <dsp:cNvSpPr/>
      </dsp:nvSpPr>
      <dsp:spPr>
        <a:xfrm>
          <a:off x="5707237" y="249269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pPr>
          <a:r>
            <a:rPr lang="en-US" altLang="zh-CN" sz="3200" kern="1200" baseline="0" dirty="0">
              <a:latin typeface="Arial Nova" panose="020B0504020202020204" pitchFamily="34" charset="0"/>
              <a:ea typeface="宋体" panose="02010600030101010101" pitchFamily="2" charset="-122"/>
            </a:rPr>
            <a:t>7.2 </a:t>
          </a:r>
          <a:r>
            <a:rPr lang="zh-CN" sz="3200" kern="1200" baseline="0" dirty="0">
              <a:latin typeface="Arial Nova" panose="020B0504020202020204" pitchFamily="34" charset="0"/>
              <a:ea typeface="宋体" panose="02010600030101010101" pitchFamily="2" charset="-122"/>
            </a:rPr>
            <a:t>线性回归分析模型</a:t>
          </a:r>
          <a:endParaRPr lang="en-US" sz="3200" kern="1200" baseline="0" dirty="0">
            <a:latin typeface="Arial Nova" panose="020B0504020202020204" pitchFamily="34" charset="0"/>
            <a:ea typeface="宋体" panose="02010600030101010101" pitchFamily="2" charset="-122"/>
          </a:endParaRPr>
        </a:p>
      </dsp:txBody>
      <dsp:txXfrm>
        <a:off x="5707237" y="2492691"/>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D1FC2-7B57-B840-9CF2-C8CCDC211BAA}" type="datetimeFigureOut">
              <a:rPr lang="en-CN" smtClean="0"/>
              <a:t>12/24/2024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EBF689-31EE-0945-8A16-5ABD20774B62}" type="slidenum">
              <a:rPr lang="en-CN" smtClean="0"/>
              <a:t>‹#›</a:t>
            </a:fld>
            <a:endParaRPr lang="en-CN"/>
          </a:p>
        </p:txBody>
      </p:sp>
    </p:spTree>
    <p:extLst>
      <p:ext uri="{BB962C8B-B14F-4D97-AF65-F5344CB8AC3E}">
        <p14:creationId xmlns:p14="http://schemas.microsoft.com/office/powerpoint/2010/main" val="2605979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DEBF689-31EE-0945-8A16-5ABD20774B62}" type="slidenum">
              <a:rPr lang="en-CN" smtClean="0"/>
              <a:t>1</a:t>
            </a:fld>
            <a:endParaRPr lang="en-CN"/>
          </a:p>
        </p:txBody>
      </p:sp>
    </p:spTree>
    <p:extLst>
      <p:ext uri="{BB962C8B-B14F-4D97-AF65-F5344CB8AC3E}">
        <p14:creationId xmlns:p14="http://schemas.microsoft.com/office/powerpoint/2010/main" val="2946355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10</a:t>
            </a:fld>
            <a:endParaRPr lang="en-CN"/>
          </a:p>
        </p:txBody>
      </p:sp>
    </p:spTree>
    <p:extLst>
      <p:ext uri="{BB962C8B-B14F-4D97-AF65-F5344CB8AC3E}">
        <p14:creationId xmlns:p14="http://schemas.microsoft.com/office/powerpoint/2010/main" val="1113974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11</a:t>
            </a:fld>
            <a:endParaRPr lang="en-CN"/>
          </a:p>
        </p:txBody>
      </p:sp>
    </p:spTree>
    <p:extLst>
      <p:ext uri="{BB962C8B-B14F-4D97-AF65-F5344CB8AC3E}">
        <p14:creationId xmlns:p14="http://schemas.microsoft.com/office/powerpoint/2010/main" val="2545597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线性回归分析模型是非常重要的统计学工具。回归分析包括对现象间具体的相关形式的分析，在回归分析中根据研究的目的，应区分自变量和因变量，并研究确定自变量和因变量之间的具体关系的方程形式。</a:t>
            </a:r>
            <a:endParaRPr lang="en-US" altLang="zh-CN" dirty="0"/>
          </a:p>
          <a:p>
            <a:r>
              <a:rPr lang="zh-CN" altLang="en-US" dirty="0"/>
              <a:t>一元线性回归模型建立回归分析是将相关的因素进行测定，确定其因果关系，并以数学模型来表现其具体关系式，从而进行的各类统计分析。分析中所形成的这种关系式称为回归模型，其中以一条直线方程表明两变量相关关系的模型称为一元线性回归模型。</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12</a:t>
            </a:fld>
            <a:endParaRPr lang="en-CN"/>
          </a:p>
        </p:txBody>
      </p:sp>
    </p:spTree>
    <p:extLst>
      <p:ext uri="{BB962C8B-B14F-4D97-AF65-F5344CB8AC3E}">
        <p14:creationId xmlns:p14="http://schemas.microsoft.com/office/powerpoint/2010/main" val="546072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65052-02D3-3456-4E9E-5C6023600F5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B37498-D913-577E-8A9E-BDC6A5AD5B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95D77F8-209E-AA71-2464-5B607AA5B4DC}"/>
              </a:ext>
            </a:extLst>
          </p:cNvPr>
          <p:cNvSpPr>
            <a:spLocks noGrp="1"/>
          </p:cNvSpPr>
          <p:nvPr>
            <p:ph type="body" idx="1"/>
          </p:nvPr>
        </p:nvSpPr>
        <p:spPr/>
        <p:txBody>
          <a:bodyPr/>
          <a:lstStyle/>
          <a:p>
            <a:r>
              <a:rPr lang="zh-CN" altLang="en-US" dirty="0"/>
              <a:t>线性回归分析模型是非常重要的统计学工具。回归分析包括对现象间具体的相关形式的分析，在回归分析中根据研究的目的，应区分自变量和因变量，并研究确定自变量和因变量之间的具体关系的方程形式。</a:t>
            </a:r>
            <a:endParaRPr lang="en-US" altLang="zh-CN" dirty="0"/>
          </a:p>
          <a:p>
            <a:r>
              <a:rPr lang="zh-CN" altLang="en-US" dirty="0"/>
              <a:t>一元线性回归模型建立回归分析是将相关的因素进行测定，确定其因果关系，并以数学模型来表现其具体关系式，从而进行的各类统计分析。分析中所形成的这种关系式称为回归模型，其中以一条直线方程表明两变量相关关系的模型称为一元线性回归模型。</a:t>
            </a:r>
            <a:endParaRPr lang="en-US" altLang="zh-CN" dirty="0"/>
          </a:p>
          <a:p>
            <a:endParaRPr lang="en-US" altLang="zh-CN" dirty="0"/>
          </a:p>
          <a:p>
            <a:r>
              <a:rPr lang="zh-CN" altLang="en-US" dirty="0"/>
              <a:t>在相关图中如果自变量和因变量对应的散点图大致呈直线型，或计算出的相关系数具有显著的直线相关关系，则可拟合成一条直线。</a:t>
            </a:r>
            <a:endParaRPr lang="en-US" altLang="zh-CN" dirty="0"/>
          </a:p>
          <a:p>
            <a:r>
              <a:rPr lang="zh-CN" altLang="en-US" dirty="0"/>
              <a:t>表示因变量</a:t>
            </a:r>
            <a:r>
              <a:rPr lang="en-US" altLang="zh-CN" dirty="0"/>
              <a:t>y</a:t>
            </a:r>
            <a:r>
              <a:rPr lang="zh-CN" altLang="en-US" dirty="0"/>
              <a:t>的估计理论值，</a:t>
            </a:r>
            <a:r>
              <a:rPr lang="en-US" altLang="zh-CN" dirty="0"/>
              <a:t>x</a:t>
            </a:r>
            <a:r>
              <a:rPr lang="zh-CN" altLang="en-US" dirty="0"/>
              <a:t>为自变量的实际值，</a:t>
            </a:r>
            <a:r>
              <a:rPr lang="en-US" altLang="zh-CN" dirty="0"/>
              <a:t>a</a:t>
            </a:r>
            <a:r>
              <a:rPr lang="zh-CN" altLang="en-US" dirty="0"/>
              <a:t>、</a:t>
            </a:r>
            <a:r>
              <a:rPr lang="en-US" altLang="zh-CN" dirty="0"/>
              <a:t>b</a:t>
            </a:r>
            <a:r>
              <a:rPr lang="zh-CN" altLang="en-US" dirty="0"/>
              <a:t>为待定参数，是</a:t>
            </a:r>
            <a:r>
              <a:rPr lang="en-US" altLang="zh-CN" dirty="0"/>
              <a:t>B0</a:t>
            </a:r>
            <a:r>
              <a:rPr lang="zh-CN" altLang="en-US" dirty="0"/>
              <a:t>和</a:t>
            </a:r>
            <a:r>
              <a:rPr lang="en-US" altLang="zh-CN" dirty="0"/>
              <a:t>B1</a:t>
            </a:r>
            <a:r>
              <a:rPr lang="zh-CN" altLang="en-US" dirty="0"/>
              <a:t>的估计值。其几何意义是：</a:t>
            </a:r>
            <a:r>
              <a:rPr lang="en-US" altLang="zh-CN" dirty="0"/>
              <a:t>a</a:t>
            </a:r>
            <a:r>
              <a:rPr lang="zh-CN" altLang="en-US" dirty="0"/>
              <a:t>是直线方程的截距，</a:t>
            </a:r>
            <a:r>
              <a:rPr lang="en-US" altLang="zh-CN" dirty="0"/>
              <a:t>b </a:t>
            </a:r>
            <a:r>
              <a:rPr lang="zh-CN" altLang="en-US" dirty="0"/>
              <a:t>是斜率。</a:t>
            </a:r>
            <a:endParaRPr lang="en-US" altLang="zh-CN" dirty="0"/>
          </a:p>
          <a:p>
            <a:r>
              <a:rPr lang="zh-CN" altLang="en-US" dirty="0"/>
              <a:t>拟合回归直线的目的是找到一条理想的直线，用直线上的点来代表所有的相关点。数理统计证明，用最小平方法配合的直线最理想，最具有代表性。计算</a:t>
            </a:r>
            <a:r>
              <a:rPr lang="en-US" altLang="zh-CN" dirty="0"/>
              <a:t>a </a:t>
            </a:r>
            <a:r>
              <a:rPr lang="zh-CN" altLang="en-US" dirty="0"/>
              <a:t>与</a:t>
            </a:r>
            <a:r>
              <a:rPr lang="en-US" altLang="zh-CN" dirty="0"/>
              <a:t>b</a:t>
            </a:r>
            <a:r>
              <a:rPr lang="zh-CN" altLang="en-US" dirty="0"/>
              <a:t>常用最小二乘估计 </a:t>
            </a:r>
            <a:r>
              <a:rPr lang="en-US" altLang="zh-CN" dirty="0"/>
              <a:t>(least square estimate</a:t>
            </a:r>
            <a:r>
              <a:rPr lang="zh-CN" altLang="en-US" dirty="0"/>
              <a:t>）的方法。</a:t>
            </a:r>
            <a:endParaRPr lang="en-US" altLang="zh-CN" dirty="0"/>
          </a:p>
          <a:p>
            <a:r>
              <a:rPr lang="zh-CN" altLang="en-US" dirty="0"/>
              <a:t>由散点图可见，虽然，</a:t>
            </a:r>
            <a:r>
              <a:rPr lang="en-US" altLang="zh-CN" dirty="0"/>
              <a:t>x</a:t>
            </a:r>
            <a:r>
              <a:rPr lang="zh-CN" altLang="en-US" dirty="0"/>
              <a:t>与</a:t>
            </a:r>
            <a:r>
              <a:rPr lang="en-US" altLang="zh-CN" dirty="0"/>
              <a:t>y</a:t>
            </a:r>
            <a:r>
              <a:rPr lang="zh-CN" altLang="en-US" dirty="0"/>
              <a:t>间有直线趋势存在，但并不是一一对应的。估计值</a:t>
            </a:r>
            <a:r>
              <a:rPr lang="en-US" altLang="zh-CN" dirty="0" err="1"/>
              <a:t>yi</a:t>
            </a:r>
            <a:r>
              <a:rPr lang="zh-CN" altLang="en-US" dirty="0"/>
              <a:t>与实际值</a:t>
            </a:r>
            <a:r>
              <a:rPr lang="en-US" altLang="zh-CN" dirty="0"/>
              <a:t>y</a:t>
            </a:r>
            <a:r>
              <a:rPr lang="zh-CN" altLang="en-US" dirty="0"/>
              <a:t>，值（即直线上的点）或多或少存在一定的差距。这些差距可以用（</a:t>
            </a:r>
            <a:r>
              <a:rPr lang="en-US" altLang="zh-CN" dirty="0" err="1"/>
              <a:t>yi-yi</a:t>
            </a:r>
            <a:r>
              <a:rPr lang="zh-CN" altLang="en-US" dirty="0"/>
              <a:t>‘）来表示，称为估计误差或残差（</a:t>
            </a:r>
            <a:r>
              <a:rPr lang="en-US" altLang="zh-CN" dirty="0"/>
              <a:t>residual</a:t>
            </a:r>
            <a:r>
              <a:rPr lang="zh-CN" altLang="en-US" dirty="0"/>
              <a:t>）。要使回归方程比较“理想”，很自然会想到应该使这些估计误差尽量小一些，也就是使估计误差的平方和</a:t>
            </a:r>
          </a:p>
          <a:p>
            <a:endParaRPr lang="zh-CN" altLang="en-US" dirty="0"/>
          </a:p>
        </p:txBody>
      </p:sp>
      <p:sp>
        <p:nvSpPr>
          <p:cNvPr id="4" name="灯片编号占位符 3">
            <a:extLst>
              <a:ext uri="{FF2B5EF4-FFF2-40B4-BE49-F238E27FC236}">
                <a16:creationId xmlns:a16="http://schemas.microsoft.com/office/drawing/2014/main" id="{38E2C60E-FDA5-192E-3D57-B2248B16D384}"/>
              </a:ext>
            </a:extLst>
          </p:cNvPr>
          <p:cNvSpPr>
            <a:spLocks noGrp="1"/>
          </p:cNvSpPr>
          <p:nvPr>
            <p:ph type="sldNum" sz="quarter" idx="5"/>
          </p:nvPr>
        </p:nvSpPr>
        <p:spPr/>
        <p:txBody>
          <a:bodyPr/>
          <a:lstStyle/>
          <a:p>
            <a:fld id="{4DEBF689-31EE-0945-8A16-5ABD20774B62}" type="slidenum">
              <a:rPr lang="en-CN" smtClean="0"/>
              <a:t>13</a:t>
            </a:fld>
            <a:endParaRPr lang="en-CN"/>
          </a:p>
        </p:txBody>
      </p:sp>
    </p:spTree>
    <p:extLst>
      <p:ext uri="{BB962C8B-B14F-4D97-AF65-F5344CB8AC3E}">
        <p14:creationId xmlns:p14="http://schemas.microsoft.com/office/powerpoint/2010/main" val="1679625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17</a:t>
            </a:fld>
            <a:endParaRPr lang="en-CN"/>
          </a:p>
        </p:txBody>
      </p:sp>
    </p:spTree>
    <p:extLst>
      <p:ext uri="{BB962C8B-B14F-4D97-AF65-F5344CB8AC3E}">
        <p14:creationId xmlns:p14="http://schemas.microsoft.com/office/powerpoint/2010/main" val="3476499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18</a:t>
            </a:fld>
            <a:endParaRPr lang="en-CN"/>
          </a:p>
        </p:txBody>
      </p:sp>
    </p:spTree>
    <p:extLst>
      <p:ext uri="{BB962C8B-B14F-4D97-AF65-F5344CB8AC3E}">
        <p14:creationId xmlns:p14="http://schemas.microsoft.com/office/powerpoint/2010/main" val="1378258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几章所介绍的各种分析方法，每个向题中仅仅涉及一个变量，即所测量或观察的只有一项指标。这些方法侧重反映了相应指标的抽样情况，或对该项指标在不同分组间的差别性作出推断。在现实问题中，许多事物或现象之同是相相互制约、相互影响的。本章从相关性的角度，考察两个变量间的相关关系。研究现象之间相关关系的理论和方法称为相关分析法。回归分析是研究某一随机变量 （因变量） 与其他一个或多个普通变量</a:t>
            </a:r>
            <a:r>
              <a:rPr lang="en-US" altLang="zh-CN" dirty="0"/>
              <a:t>(</a:t>
            </a:r>
            <a:r>
              <a:rPr lang="zh-CN" altLang="en-US" dirty="0"/>
              <a:t>自变量）之间的依存关系和模型。</a:t>
            </a:r>
            <a:endParaRPr lang="en-CN" altLang="zh-CN" dirty="0"/>
          </a:p>
        </p:txBody>
      </p:sp>
      <p:sp>
        <p:nvSpPr>
          <p:cNvPr id="4" name="灯片编号占位符 3"/>
          <p:cNvSpPr>
            <a:spLocks noGrp="1"/>
          </p:cNvSpPr>
          <p:nvPr>
            <p:ph type="sldNum" sz="quarter" idx="5"/>
          </p:nvPr>
        </p:nvSpPr>
        <p:spPr/>
        <p:txBody>
          <a:bodyPr/>
          <a:lstStyle/>
          <a:p>
            <a:fld id="{4DEBF689-31EE-0945-8A16-5ABD20774B62}" type="slidenum">
              <a:rPr lang="en-CN" smtClean="0"/>
              <a:t>2</a:t>
            </a:fld>
            <a:endParaRPr lang="en-CN"/>
          </a:p>
        </p:txBody>
      </p:sp>
    </p:spTree>
    <p:extLst>
      <p:ext uri="{BB962C8B-B14F-4D97-AF65-F5344CB8AC3E}">
        <p14:creationId xmlns:p14="http://schemas.microsoft.com/office/powerpoint/2010/main" val="408323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3</a:t>
            </a:fld>
            <a:endParaRPr lang="en-CN"/>
          </a:p>
        </p:txBody>
      </p:sp>
    </p:spTree>
    <p:extLst>
      <p:ext uri="{BB962C8B-B14F-4D97-AF65-F5344CB8AC3E}">
        <p14:creationId xmlns:p14="http://schemas.microsoft.com/office/powerpoint/2010/main" val="1962777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4</a:t>
            </a:fld>
            <a:endParaRPr lang="en-CN"/>
          </a:p>
        </p:txBody>
      </p:sp>
    </p:spTree>
    <p:extLst>
      <p:ext uri="{BB962C8B-B14F-4D97-AF65-F5344CB8AC3E}">
        <p14:creationId xmlns:p14="http://schemas.microsoft.com/office/powerpoint/2010/main" val="2556202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所有相关分析中，最简单的是两个变量之间的线性相关，它只涉及两个变量。而且一交量数值发生交动，另一交量的数值随之发生大致均等的变动，从平面图上观察其各点的分布近似地表现为一直线，这种相关关系就为直线相关（也叫线性关系）。</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线性相关分析是用相关系数来表示两个交量间相互的线性关系，并判断其密切程度的统计方法。</a:t>
            </a:r>
            <a:r>
              <a:rPr lang="en-US" altLang="zh-CN" dirty="0"/>
              <a:t>Pearson </a:t>
            </a:r>
            <a:r>
              <a:rPr lang="zh-CN" altLang="en-US" dirty="0"/>
              <a:t>相关系数用来反映两个变量的线性相关关系。样本相关系数的定义</a:t>
            </a:r>
          </a:p>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5</a:t>
            </a:fld>
            <a:endParaRPr lang="en-CN"/>
          </a:p>
        </p:txBody>
      </p:sp>
    </p:spTree>
    <p:extLst>
      <p:ext uri="{BB962C8B-B14F-4D97-AF65-F5344CB8AC3E}">
        <p14:creationId xmlns:p14="http://schemas.microsoft.com/office/powerpoint/2010/main" val="1922701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6</a:t>
            </a:fld>
            <a:endParaRPr lang="en-CN"/>
          </a:p>
        </p:txBody>
      </p:sp>
    </p:spTree>
    <p:extLst>
      <p:ext uri="{BB962C8B-B14F-4D97-AF65-F5344CB8AC3E}">
        <p14:creationId xmlns:p14="http://schemas.microsoft.com/office/powerpoint/2010/main" val="1154258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7</a:t>
            </a:fld>
            <a:endParaRPr lang="en-CN"/>
          </a:p>
        </p:txBody>
      </p:sp>
    </p:spTree>
    <p:extLst>
      <p:ext uri="{BB962C8B-B14F-4D97-AF65-F5344CB8AC3E}">
        <p14:creationId xmlns:p14="http://schemas.microsoft.com/office/powerpoint/2010/main" val="3463520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8</a:t>
            </a:fld>
            <a:endParaRPr lang="en-CN"/>
          </a:p>
        </p:txBody>
      </p:sp>
    </p:spTree>
    <p:extLst>
      <p:ext uri="{BB962C8B-B14F-4D97-AF65-F5344CB8AC3E}">
        <p14:creationId xmlns:p14="http://schemas.microsoft.com/office/powerpoint/2010/main" val="2614975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F7EC5-D2A3-EFE1-7502-2C6989DEF4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4A5669E-A8D8-A21A-E3AD-BEA5897183B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879CD0-19FE-68B4-611D-5812CF4AA15A}"/>
              </a:ext>
            </a:extLst>
          </p:cNvPr>
          <p:cNvSpPr>
            <a:spLocks noGrp="1"/>
          </p:cNvSpPr>
          <p:nvPr>
            <p:ph type="body" idx="1"/>
          </p:nvPr>
        </p:nvSpPr>
        <p:spPr/>
        <p:txBody>
          <a:bodyPr/>
          <a:lstStyle/>
          <a:p>
            <a:r>
              <a:rPr lang="zh-CN" altLang="en-US" dirty="0"/>
              <a:t>（</a:t>
            </a:r>
            <a:r>
              <a:rPr lang="en-US" altLang="zh-CN" dirty="0"/>
              <a:t>1</a:t>
            </a:r>
            <a:r>
              <a:rPr lang="zh-CN" altLang="en-US" dirty="0"/>
              <a:t>） 如果</a:t>
            </a:r>
            <a:r>
              <a:rPr lang="en-US" altLang="zh-CN" dirty="0"/>
              <a:t>X</a:t>
            </a:r>
            <a:r>
              <a:rPr lang="zh-CN" altLang="en-US" dirty="0"/>
              <a:t>与</a:t>
            </a:r>
            <a:r>
              <a:rPr lang="en-US" altLang="zh-CN" dirty="0"/>
              <a:t>Y</a:t>
            </a:r>
            <a:r>
              <a:rPr lang="zh-CN" altLang="en-US" dirty="0"/>
              <a:t>统计上独立，则它们之间的相关系数为零；但是</a:t>
            </a:r>
            <a:r>
              <a:rPr lang="en-US" altLang="zh-CN" dirty="0"/>
              <a:t>r=0</a:t>
            </a:r>
            <a:r>
              <a:rPr lang="zh-CN" altLang="en-US" dirty="0"/>
              <a:t>不等于说两个变量是独立的。即零相关并不一定意味着独立性</a:t>
            </a:r>
            <a:endParaRPr lang="en-US" altLang="zh-CN" dirty="0"/>
          </a:p>
          <a:p>
            <a:r>
              <a:rPr lang="zh-CN" altLang="en-US" dirty="0"/>
              <a:t>（</a:t>
            </a:r>
            <a:r>
              <a:rPr lang="en-US" altLang="zh-CN" dirty="0"/>
              <a:t>2</a:t>
            </a:r>
            <a:r>
              <a:rPr lang="zh-CN" altLang="en-US" dirty="0"/>
              <a:t>）相关系数的显著性与自由度有关，如</a:t>
            </a:r>
            <a:r>
              <a:rPr lang="en-US" altLang="zh-CN" dirty="0"/>
              <a:t>n=3</a:t>
            </a:r>
            <a:r>
              <a:rPr lang="zh-CN" altLang="en-US" dirty="0"/>
              <a:t>，</a:t>
            </a:r>
            <a:r>
              <a:rPr lang="en-US" altLang="zh-CN" dirty="0"/>
              <a:t>n-2=1 </a:t>
            </a:r>
            <a:r>
              <a:rPr lang="zh-CN" altLang="en-US" dirty="0"/>
              <a:t>时，虽然厂</a:t>
            </a:r>
            <a:r>
              <a:rPr lang="en-US" altLang="zh-CN" dirty="0"/>
              <a:t>=-0.9070</a:t>
            </a:r>
            <a:r>
              <a:rPr lang="zh-CN" altLang="en-US" dirty="0"/>
              <a:t>，却为不显著；若</a:t>
            </a:r>
            <a:r>
              <a:rPr lang="en-US" altLang="zh-CN" dirty="0"/>
              <a:t>n=400 </a:t>
            </a:r>
            <a:r>
              <a:rPr lang="zh-CN" altLang="en-US" dirty="0"/>
              <a:t>时，即使</a:t>
            </a:r>
            <a:r>
              <a:rPr lang="en-US" altLang="zh-CN" dirty="0"/>
              <a:t>r=-0.100 0</a:t>
            </a:r>
            <a:r>
              <a:rPr lang="zh-CN" altLang="en-US" dirty="0"/>
              <a:t>，亦为显著。因此，不能只看 </a:t>
            </a:r>
            <a:r>
              <a:rPr lang="en-US" altLang="zh-CN" dirty="0"/>
              <a:t>r </a:t>
            </a:r>
            <a:r>
              <a:rPr lang="zh-CN" altLang="en-US" dirty="0"/>
              <a:t>的值就下结论，还需看其样本含量大小。</a:t>
            </a:r>
            <a:endParaRPr lang="en-US" altLang="zh-CN" dirty="0"/>
          </a:p>
          <a:p>
            <a:r>
              <a:rPr lang="zh-CN" altLang="en-US" dirty="0"/>
              <a:t>（</a:t>
            </a:r>
            <a:r>
              <a:rPr lang="en-US" altLang="zh-CN" dirty="0"/>
              <a:t>3</a:t>
            </a:r>
            <a:r>
              <a:rPr lang="zh-CN" altLang="en-US" dirty="0"/>
              <a:t>） 相关系数是线性关联或线性相依的一个度量，它不能用于描述非线性关系。</a:t>
            </a:r>
            <a:endParaRPr lang="en-US" altLang="zh-CN" dirty="0"/>
          </a:p>
          <a:p>
            <a:r>
              <a:rPr lang="en-US" altLang="zh-CN" dirty="0"/>
              <a:t>(4</a:t>
            </a:r>
            <a:r>
              <a:rPr lang="zh-CN" altLang="en-US" dirty="0"/>
              <a:t>） 虽然相关系数是两个变量之间的线性关联的一个度量，却不一定有因果关系的含义。</a:t>
            </a:r>
            <a:endParaRPr lang="en-US" altLang="zh-CN" dirty="0"/>
          </a:p>
          <a:p>
            <a:r>
              <a:rPr lang="en-US" altLang="zh-CN" dirty="0"/>
              <a:t>(5</a:t>
            </a:r>
            <a:r>
              <a:rPr lang="zh-CN" altLang="en-US" dirty="0"/>
              <a:t>）做相关分析时，必须别除异常点。异常点即为一些特大或特小的离群值，相关系数的数值受这些点的影响较大，有此点时两变量相关，无此点时可能就不相关了。所以，应及时复核，对由于测定、记录或计算机录人的错误数据，应子以修正和剔除。</a:t>
            </a:r>
            <a:endParaRPr lang="en-US" altLang="zh-CN" dirty="0"/>
          </a:p>
          <a:p>
            <a:r>
              <a:rPr lang="zh-CN" altLang="en-US" dirty="0"/>
              <a:t>（</a:t>
            </a:r>
            <a:r>
              <a:rPr lang="en-US" altLang="zh-CN" dirty="0"/>
              <a:t>6</a:t>
            </a:r>
            <a:r>
              <a:rPr lang="zh-CN" altLang="en-US" dirty="0"/>
              <a:t>） 相关分析要有实际意义，两变量相关并不代表两变量间一定存在内在联系。如根据儿童身高与小树高度资料算出的相关系数，是由于时间变量与二者的潜在联系，造成了儿童身高与树高相关的假象。</a:t>
            </a:r>
            <a:endParaRPr lang="en-US" altLang="zh-CN" dirty="0"/>
          </a:p>
          <a:p>
            <a:r>
              <a:rPr lang="zh-CN" altLang="en-US" dirty="0"/>
              <a:t>（</a:t>
            </a:r>
            <a:r>
              <a:rPr lang="en-US" altLang="zh-CN" dirty="0"/>
              <a:t>7</a:t>
            </a:r>
            <a:r>
              <a:rPr lang="zh-CN" altLang="en-US" dirty="0"/>
              <a:t>）对相关分析的作用要正确理解。相关分析只是以相关系数来描述两个变量间相互关系的密切程度和方向，并不能闻明两事物或现象间存在联系的本质。而且相关并不一定就是因果关系，切不可单纯依靠相关系数或回归系数的显著性 “证明”因果关系之存在。要证明两事物间的因果关系，必须凭借专业知识从理论上加以闻明。但是，当事物间的因果关系未被认识前，相关分析可为理论研究提供线素。</a:t>
            </a:r>
            <a:endParaRPr lang="en-US" altLang="zh-CN" dirty="0"/>
          </a:p>
          <a:p>
            <a:endParaRPr lang="zh-CN" altLang="en-US" dirty="0"/>
          </a:p>
        </p:txBody>
      </p:sp>
      <p:sp>
        <p:nvSpPr>
          <p:cNvPr id="4" name="灯片编号占位符 3">
            <a:extLst>
              <a:ext uri="{FF2B5EF4-FFF2-40B4-BE49-F238E27FC236}">
                <a16:creationId xmlns:a16="http://schemas.microsoft.com/office/drawing/2014/main" id="{21659633-33B1-2986-9F3B-CAD1914573E5}"/>
              </a:ext>
            </a:extLst>
          </p:cNvPr>
          <p:cNvSpPr>
            <a:spLocks noGrp="1"/>
          </p:cNvSpPr>
          <p:nvPr>
            <p:ph type="sldNum" sz="quarter" idx="5"/>
          </p:nvPr>
        </p:nvSpPr>
        <p:spPr/>
        <p:txBody>
          <a:bodyPr/>
          <a:lstStyle/>
          <a:p>
            <a:fld id="{4DEBF689-31EE-0945-8A16-5ABD20774B62}" type="slidenum">
              <a:rPr lang="en-CN" smtClean="0"/>
              <a:t>9</a:t>
            </a:fld>
            <a:endParaRPr lang="en-CN"/>
          </a:p>
        </p:txBody>
      </p:sp>
    </p:spTree>
    <p:extLst>
      <p:ext uri="{BB962C8B-B14F-4D97-AF65-F5344CB8AC3E}">
        <p14:creationId xmlns:p14="http://schemas.microsoft.com/office/powerpoint/2010/main" val="1762483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lnSpc>
                <a:spcPct val="125000"/>
              </a:lnSpc>
              <a:defRPr sz="5400" spc="140" baseline="0"/>
            </a:lvl1pPr>
          </a:lstStyle>
          <a:p>
            <a:r>
              <a:rPr lang="en-US" dirty="0"/>
              <a:t>Click to edit Master title style</a:t>
            </a:r>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lnSpc>
                <a:spcPct val="125000"/>
              </a:lnSpc>
              <a:buNone/>
              <a:defRPr sz="2400" baseline="0">
                <a:latin typeface="Arial Nova" panose="020F0502020204030204" pitchFamily="34" charset="0"/>
                <a:ea typeface="宋体" panose="0201060003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12/24/2024</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2434903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12/24/2024</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318037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12/24/2024</a:t>
            </a:fld>
            <a:endParaRPr lang="en-US" dirty="0"/>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1471747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normAutofit/>
          </a:bodyPr>
          <a:lstStyle>
            <a:lvl1pPr>
              <a:defRPr sz="5400" spc="14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lvl1pPr>
              <a:lnSpc>
                <a:spcPct val="125000"/>
              </a:lnSpc>
              <a:defRPr/>
            </a:lvl1pPr>
            <a:lvl2pPr>
              <a:lnSpc>
                <a:spcPct val="125000"/>
              </a:lnSpc>
              <a:defRPr/>
            </a:lvl2pPr>
            <a:lvl3pPr>
              <a:lnSpc>
                <a:spcPct val="125000"/>
              </a:lnSpc>
              <a:defRPr/>
            </a:lvl3pPr>
            <a:lvl4pPr>
              <a:lnSpc>
                <a:spcPct val="125000"/>
              </a:lnSpc>
              <a:defRPr/>
            </a:lvl4pPr>
            <a:lvl5pPr>
              <a:lnSpc>
                <a:spcPct val="125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12/24/2024</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33793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lnSpc>
                <a:spcPct val="125000"/>
              </a:lnSpc>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hasCustomPrompt="1"/>
          </p:nvPr>
        </p:nvSpPr>
        <p:spPr>
          <a:xfrm>
            <a:off x="777240" y="4589463"/>
            <a:ext cx="10570210" cy="1500187"/>
          </a:xfrm>
        </p:spPr>
        <p:txBody>
          <a:bodyPr/>
          <a:lstStyle>
            <a:lvl1pPr marL="0" indent="0">
              <a:lnSpc>
                <a:spcPct val="125000"/>
              </a:lnSpc>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12/24/2024</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695229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12/24/2024</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151748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12/24/2024</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875317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12/24/2024</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27600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12/24/2024</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7927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12/24/2024</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73764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12/24/2024</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46674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baseline="0">
                <a:solidFill>
                  <a:schemeClr val="tx1">
                    <a:tint val="75000"/>
                  </a:schemeClr>
                </a:solidFill>
                <a:latin typeface="Times New Roman" panose="02020603050405020304" pitchFamily="18" charset="0"/>
                <a:ea typeface="宋体" panose="02010600030101010101" pitchFamily="2" charset="-122"/>
                <a:cs typeface="Times New Roman" panose="02020603050405020304" pitchFamily="18" charset="0"/>
              </a:defRPr>
            </a:lvl1pPr>
          </a:lstStyle>
          <a:p>
            <a:fld id="{4A8D24A4-5FEC-4062-8995-EB21925B3B40}" type="datetime1">
              <a:rPr lang="en-US" smtClean="0"/>
              <a:pPr/>
              <a:t>12/24/2024</a:t>
            </a:fld>
            <a:endParaRPr lang="en-US"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baseline="0">
                <a:solidFill>
                  <a:schemeClr val="tx1">
                    <a:tint val="75000"/>
                  </a:schemeClr>
                </a:solidFill>
                <a:latin typeface="Times New Roman" panose="02020603050405020304" pitchFamily="18" charset="0"/>
                <a:ea typeface="宋体" panose="02010600030101010101" pitchFamily="2" charset="-122"/>
                <a:cs typeface="Times New Roman" panose="02020603050405020304" pitchFamily="18" charset="0"/>
              </a:defRPr>
            </a:lvl1pPr>
          </a:lstStyle>
          <a:p>
            <a:endParaRPr lang="en-US" dirty="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latin typeface="Times New Roman" panose="02020603050405020304" pitchFamily="18" charset="0"/>
                <a:cs typeface="Times New Roman" panose="02020603050405020304" pitchFamily="18" charset="0"/>
              </a:defRPr>
            </a:lvl1pPr>
          </a:lstStyle>
          <a:p>
            <a:fld id="{35747434-7036-48DB-A148-6B3D8EE75CDA}" type="slidenum">
              <a:rPr lang="en-US" smtClean="0"/>
              <a:pPr/>
              <a:t>‹#›</a:t>
            </a:fld>
            <a:endParaRPr lang="en-US"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147570"/>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sldNum="0" hdr="0" ftr="0" dt="0"/>
  <p:txStyles>
    <p:titleStyle>
      <a:lvl1pPr algn="l" defTabSz="914400" rtl="0" eaLnBrk="1" latinLnBrk="0" hangingPunct="1">
        <a:lnSpc>
          <a:spcPct val="125000"/>
        </a:lnSpc>
        <a:spcBef>
          <a:spcPct val="0"/>
        </a:spcBef>
        <a:buNone/>
        <a:defRPr sz="5400" b="0" kern="1200" spc="140" baseline="0">
          <a:solidFill>
            <a:schemeClr val="tx2"/>
          </a:solidFill>
          <a:latin typeface="Arial Nova" panose="020B0504020202020204" pitchFamily="34" charset="0"/>
          <a:ea typeface="宋体" panose="02010600030101010101" pitchFamily="2" charset="-122"/>
          <a:cs typeface="+mj-cs"/>
        </a:defRPr>
      </a:lvl1pPr>
    </p:titleStyle>
    <p:bodyStyle>
      <a:lvl1pPr marL="228600" indent="-228600" algn="l" defTabSz="914400" rtl="0" eaLnBrk="1" latinLnBrk="0" hangingPunct="1">
        <a:lnSpc>
          <a:spcPct val="125000"/>
        </a:lnSpc>
        <a:spcBef>
          <a:spcPts val="500"/>
        </a:spcBef>
        <a:buClr>
          <a:schemeClr val="tx2">
            <a:lumMod val="75000"/>
            <a:lumOff val="25000"/>
          </a:schemeClr>
        </a:buClr>
        <a:buFont typeface="Arial" panose="020B0604020202020204" pitchFamily="34" charset="0"/>
        <a:buChar char="•"/>
        <a:defRPr sz="2400" kern="1200" spc="140" baseline="0">
          <a:solidFill>
            <a:schemeClr val="tx2"/>
          </a:solidFill>
          <a:latin typeface="Arial Nova" panose="020B0504020202020204" pitchFamily="34" charset="0"/>
          <a:ea typeface="宋体" panose="02010600030101010101" pitchFamily="2" charset="-122"/>
          <a:cs typeface="+mn-cs"/>
        </a:defRPr>
      </a:lvl1pPr>
      <a:lvl2pPr marL="685800" indent="-228600" algn="l" defTabSz="914400" rtl="0" eaLnBrk="1" latinLnBrk="0" hangingPunct="1">
        <a:lnSpc>
          <a:spcPct val="125000"/>
        </a:lnSpc>
        <a:spcBef>
          <a:spcPts val="300"/>
        </a:spcBef>
        <a:buClr>
          <a:schemeClr val="tx2">
            <a:lumMod val="75000"/>
            <a:lumOff val="25000"/>
          </a:schemeClr>
        </a:buClr>
        <a:buFont typeface="Arial" panose="020B0604020202020204" pitchFamily="34" charset="0"/>
        <a:buChar char="•"/>
        <a:defRPr sz="2200" kern="1200" spc="140" baseline="0">
          <a:solidFill>
            <a:schemeClr val="tx2"/>
          </a:solidFill>
          <a:latin typeface="Arial Nova" panose="020B0504020202020204" pitchFamily="34" charset="0"/>
          <a:ea typeface="宋体" panose="02010600030101010101" pitchFamily="2" charset="-122"/>
          <a:cs typeface="+mn-cs"/>
        </a:defRPr>
      </a:lvl2pPr>
      <a:lvl3pPr marL="1143000" indent="-228600" algn="l" defTabSz="914400" rtl="0" eaLnBrk="1" latinLnBrk="0" hangingPunct="1">
        <a:lnSpc>
          <a:spcPct val="125000"/>
        </a:lnSpc>
        <a:spcBef>
          <a:spcPts val="300"/>
        </a:spcBef>
        <a:buClr>
          <a:schemeClr val="tx2">
            <a:lumMod val="75000"/>
            <a:lumOff val="25000"/>
          </a:schemeClr>
        </a:buClr>
        <a:buFont typeface="Arial" panose="020B0604020202020204" pitchFamily="34" charset="0"/>
        <a:buChar char="•"/>
        <a:defRPr sz="2000" kern="1200" spc="140" baseline="0">
          <a:solidFill>
            <a:schemeClr val="tx2"/>
          </a:solidFill>
          <a:latin typeface="Arial Nova" panose="020B0504020202020204" pitchFamily="34" charset="0"/>
          <a:ea typeface="宋体" panose="02010600030101010101" pitchFamily="2" charset="-122"/>
          <a:cs typeface="+mn-cs"/>
        </a:defRPr>
      </a:lvl3pPr>
      <a:lvl4pPr marL="1600200" indent="-228600" algn="l" defTabSz="914400" rtl="0" eaLnBrk="1" latinLnBrk="0" hangingPunct="1">
        <a:lnSpc>
          <a:spcPct val="125000"/>
        </a:lnSpc>
        <a:spcBef>
          <a:spcPts val="100"/>
        </a:spcBef>
        <a:buClr>
          <a:schemeClr val="tx2">
            <a:lumMod val="75000"/>
            <a:lumOff val="25000"/>
          </a:schemeClr>
        </a:buClr>
        <a:buFont typeface="Arial" panose="020B0604020202020204" pitchFamily="34" charset="0"/>
        <a:buChar char="•"/>
        <a:defRPr sz="1600" kern="1200" spc="140" baseline="0">
          <a:solidFill>
            <a:schemeClr val="tx2"/>
          </a:solidFill>
          <a:latin typeface="Arial Nova" panose="020B0504020202020204" pitchFamily="34" charset="0"/>
          <a:ea typeface="宋体" panose="02010600030101010101" pitchFamily="2" charset="-122"/>
          <a:cs typeface="+mn-cs"/>
        </a:defRPr>
      </a:lvl4pPr>
      <a:lvl5pPr marL="2057400" indent="-228600" algn="l" defTabSz="914400" rtl="0" eaLnBrk="1" latinLnBrk="0" hangingPunct="1">
        <a:lnSpc>
          <a:spcPct val="125000"/>
        </a:lnSpc>
        <a:spcBef>
          <a:spcPts val="0"/>
        </a:spcBef>
        <a:buClr>
          <a:schemeClr val="tx2">
            <a:lumMod val="75000"/>
            <a:lumOff val="25000"/>
          </a:schemeClr>
        </a:buClr>
        <a:buFont typeface="Arial" panose="020B0604020202020204" pitchFamily="34" charset="0"/>
        <a:buChar char="•"/>
        <a:defRPr sz="1400" kern="1200" spc="140" baseline="0">
          <a:solidFill>
            <a:schemeClr val="tx2"/>
          </a:solidFill>
          <a:latin typeface="Arial Nova" panose="020B050402020202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7" name="Video 6" descr="Different Hand Drawn Graphs">
            <a:extLst>
              <a:ext uri="{FF2B5EF4-FFF2-40B4-BE49-F238E27FC236}">
                <a16:creationId xmlns:a16="http://schemas.microsoft.com/office/drawing/2014/main" id="{6CCED235-510C-45C2-7C56-8CC3F8421D1B}"/>
              </a:ext>
            </a:extLst>
          </p:cNvPr>
          <p:cNvPicPr>
            <a:picLocks noChangeAspect="1"/>
          </p:cNvPicPr>
          <p:nvPr>
            <a:videoFile r:link="rId2"/>
            <p:extLst>
              <p:ext uri="{DAA4B4D4-6D71-4841-9C94-3DE7FCFB9230}">
                <p14:media xmlns:p14="http://schemas.microsoft.com/office/powerpoint/2010/main" r:embed="rId1"/>
              </p:ext>
            </p:extLst>
          </p:nvPr>
        </p:nvPicPr>
        <p:blipFill>
          <a:blip r:embed="rId5">
            <a:alphaModFix/>
          </a:blip>
          <a:srcRect t="284" r="-1" b="-1"/>
          <a:stretch/>
        </p:blipFill>
        <p:spPr>
          <a:xfrm>
            <a:off x="20" y="10"/>
            <a:ext cx="12191980" cy="6857990"/>
          </a:xfrm>
          <a:prstGeom prst="rect">
            <a:avLst/>
          </a:prstGeom>
        </p:spPr>
      </p:pic>
      <p:sp>
        <p:nvSpPr>
          <p:cNvPr id="14" name="Freeform: Shape 13">
            <a:extLst>
              <a:ext uri="{FF2B5EF4-FFF2-40B4-BE49-F238E27FC236}">
                <a16:creationId xmlns:a16="http://schemas.microsoft.com/office/drawing/2014/main" id="{36C5C053-F6BB-464B-BDD2-9D811A249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1"/>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315D1CC-8D02-4016-AD7A-097E77AAE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521037"/>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CB84D5D-9C64-4481-B8AD-C109F7DB3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895093" y="57547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1A9D26D-082A-4101-8D75-863B7B7AB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215659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0FE0BA4-FE6E-4B91-9A1B-E373720BD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6462" y="5425189"/>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0E6F154-6DA5-4544-8945-8AF8DE20A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82050" y="587492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5558ED7-8ED9-4B7F-8138-C5B8A0EC1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3637" y="585925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E9F88F-5950-42B0-B9A3-898F9183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633000" y="6225214"/>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52153" y="-1181847"/>
            <a:ext cx="6858000" cy="9221694"/>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235594-CC2A-4C98-EAAA-FA0551B12CD4}"/>
              </a:ext>
            </a:extLst>
          </p:cNvPr>
          <p:cNvSpPr>
            <a:spLocks noGrp="1"/>
          </p:cNvSpPr>
          <p:nvPr>
            <p:ph type="ctrTitle"/>
          </p:nvPr>
        </p:nvSpPr>
        <p:spPr>
          <a:xfrm>
            <a:off x="4035569" y="565846"/>
            <a:ext cx="7394431" cy="3617644"/>
          </a:xfrm>
        </p:spPr>
        <p:txBody>
          <a:bodyPr anchor="b">
            <a:normAutofit/>
          </a:bodyPr>
          <a:lstStyle/>
          <a:p>
            <a:pPr algn="r">
              <a:lnSpc>
                <a:spcPct val="125000"/>
              </a:lnSpc>
            </a:pPr>
            <a:r>
              <a:rPr lang="en-CN" sz="6000" dirty="0">
                <a:solidFill>
                  <a:srgbClr val="FFFFFF"/>
                </a:solidFill>
              </a:rPr>
              <a:t>数理统计分析</a:t>
            </a:r>
            <a:br>
              <a:rPr lang="en-US" sz="6000" dirty="0">
                <a:solidFill>
                  <a:srgbClr val="FFFFFF"/>
                </a:solidFill>
              </a:rPr>
            </a:br>
            <a:r>
              <a:rPr lang="en-US" altLang="zh-CN" sz="6000" dirty="0">
                <a:solidFill>
                  <a:srgbClr val="FFFFFF"/>
                </a:solidFill>
              </a:rPr>
              <a:t>—</a:t>
            </a:r>
            <a:r>
              <a:rPr lang="zh-CN" altLang="en-US" sz="6000" dirty="0">
                <a:solidFill>
                  <a:srgbClr val="FFFFFF"/>
                </a:solidFill>
              </a:rPr>
              <a:t>基本统计分析模型</a:t>
            </a:r>
            <a:endParaRPr lang="en-CN" sz="6000" dirty="0">
              <a:solidFill>
                <a:srgbClr val="FFFFFF"/>
              </a:solidFill>
            </a:endParaRPr>
          </a:p>
        </p:txBody>
      </p:sp>
      <p:sp>
        <p:nvSpPr>
          <p:cNvPr id="3" name="Subtitle 2">
            <a:extLst>
              <a:ext uri="{FF2B5EF4-FFF2-40B4-BE49-F238E27FC236}">
                <a16:creationId xmlns:a16="http://schemas.microsoft.com/office/drawing/2014/main" id="{932DEB6B-D33C-8859-3B89-3A7EAF062A5B}"/>
              </a:ext>
            </a:extLst>
          </p:cNvPr>
          <p:cNvSpPr>
            <a:spLocks noGrp="1"/>
          </p:cNvSpPr>
          <p:nvPr>
            <p:ph type="subTitle" idx="1"/>
          </p:nvPr>
        </p:nvSpPr>
        <p:spPr>
          <a:xfrm>
            <a:off x="5659718" y="4456144"/>
            <a:ext cx="5770281" cy="1619074"/>
          </a:xfrm>
        </p:spPr>
        <p:txBody>
          <a:bodyPr anchor="t">
            <a:normAutofit/>
          </a:bodyPr>
          <a:lstStyle/>
          <a:p>
            <a:pPr algn="r"/>
            <a:r>
              <a:rPr lang="en-CN" dirty="0">
                <a:solidFill>
                  <a:srgbClr val="FFFFFF"/>
                </a:solidFill>
              </a:rPr>
              <a:t>成都信息工程大学</a:t>
            </a:r>
            <a:endParaRPr lang="en-US" dirty="0">
              <a:solidFill>
                <a:srgbClr val="FFFFFF"/>
              </a:solidFill>
            </a:endParaRPr>
          </a:p>
          <a:p>
            <a:pPr algn="r"/>
            <a:r>
              <a:rPr lang="zh-CN" altLang="en-US" dirty="0">
                <a:solidFill>
                  <a:srgbClr val="FFFFFF"/>
                </a:solidFill>
              </a:rPr>
              <a:t>人工智能学院（区块链产业学院）</a:t>
            </a:r>
            <a:endParaRPr lang="en-US" altLang="zh-CN">
              <a:solidFill>
                <a:srgbClr val="FFFFFF"/>
              </a:solidFill>
            </a:endParaRPr>
          </a:p>
          <a:p>
            <a:pPr algn="r"/>
            <a:r>
              <a:rPr lang="zh-CN" altLang="en-US">
                <a:solidFill>
                  <a:srgbClr val="FFFFFF"/>
                </a:solidFill>
              </a:rPr>
              <a:t>高</a:t>
            </a:r>
            <a:r>
              <a:rPr lang="zh-CN" altLang="en-US" dirty="0">
                <a:solidFill>
                  <a:srgbClr val="FFFFFF"/>
                </a:solidFill>
              </a:rPr>
              <a:t>路路</a:t>
            </a:r>
            <a:endParaRPr lang="en-CN" dirty="0">
              <a:solidFill>
                <a:srgbClr val="FFFFFF"/>
              </a:solidFill>
            </a:endParaRPr>
          </a:p>
        </p:txBody>
      </p:sp>
      <p:sp>
        <p:nvSpPr>
          <p:cNvPr id="4" name="Date Placeholder 3">
            <a:extLst>
              <a:ext uri="{FF2B5EF4-FFF2-40B4-BE49-F238E27FC236}">
                <a16:creationId xmlns:a16="http://schemas.microsoft.com/office/drawing/2014/main" id="{7015A7DA-9001-B89B-FD38-0832A5DF78D9}"/>
              </a:ext>
            </a:extLst>
          </p:cNvPr>
          <p:cNvSpPr>
            <a:spLocks noGrp="1"/>
          </p:cNvSpPr>
          <p:nvPr>
            <p:ph type="dt" sz="half" idx="10"/>
          </p:nvPr>
        </p:nvSpPr>
        <p:spPr>
          <a:xfrm>
            <a:off x="777240" y="6488268"/>
            <a:ext cx="2743200" cy="233209"/>
          </a:xfrm>
        </p:spPr>
        <p:txBody>
          <a:bodyPr>
            <a:normAutofit/>
          </a:bodyPr>
          <a:lstStyle/>
          <a:p>
            <a:pPr>
              <a:lnSpc>
                <a:spcPct val="90000"/>
              </a:lnSpc>
              <a:spcAft>
                <a:spcPts val="600"/>
              </a:spcAft>
            </a:pPr>
            <a:fld id="{F2EE3B7B-C7B5-42CF-90CF-67B3D21B2314}" type="datetime1">
              <a:rPr lang="en-US">
                <a:solidFill>
                  <a:srgbClr val="FFFFFF"/>
                </a:solidFill>
              </a:rPr>
              <a:pPr>
                <a:lnSpc>
                  <a:spcPct val="90000"/>
                </a:lnSpc>
                <a:spcAft>
                  <a:spcPts val="600"/>
                </a:spcAft>
              </a:pPr>
              <a:t>12/24/2024</a:t>
            </a:fld>
            <a:endParaRPr lang="en-US">
              <a:solidFill>
                <a:srgbClr val="FFFFFF"/>
              </a:solidFill>
            </a:endParaRPr>
          </a:p>
        </p:txBody>
      </p:sp>
      <p:sp>
        <p:nvSpPr>
          <p:cNvPr id="6" name="Slide Number Placeholder 5">
            <a:extLst>
              <a:ext uri="{FF2B5EF4-FFF2-40B4-BE49-F238E27FC236}">
                <a16:creationId xmlns:a16="http://schemas.microsoft.com/office/drawing/2014/main" id="{C84B8B25-0890-26DE-E96D-37271A147412}"/>
              </a:ext>
            </a:extLst>
          </p:cNvPr>
          <p:cNvSpPr>
            <a:spLocks noGrp="1"/>
          </p:cNvSpPr>
          <p:nvPr>
            <p:ph type="sldNum" sz="quarter" idx="12"/>
          </p:nvPr>
        </p:nvSpPr>
        <p:spPr>
          <a:xfrm>
            <a:off x="10107826" y="6488268"/>
            <a:ext cx="1328523" cy="233209"/>
          </a:xfrm>
        </p:spPr>
        <p:txBody>
          <a:bodyPr>
            <a:normAutofit/>
          </a:bodyPr>
          <a:lstStyle/>
          <a:p>
            <a:pPr>
              <a:lnSpc>
                <a:spcPct val="90000"/>
              </a:lnSpc>
              <a:spcAft>
                <a:spcPts val="600"/>
              </a:spcAft>
            </a:pPr>
            <a:fld id="{6E91CC32-6A6B-4E2E-BBA1-6864F305DA26}" type="slidenum">
              <a:rPr lang="en-US">
                <a:solidFill>
                  <a:srgbClr val="FFFFFF"/>
                </a:solidFill>
              </a:rPr>
              <a:pPr>
                <a:lnSpc>
                  <a:spcPct val="90000"/>
                </a:lnSpc>
                <a:spcAft>
                  <a:spcPts val="600"/>
                </a:spcAft>
              </a:pPr>
              <a:t>1</a:t>
            </a:fld>
            <a:endParaRPr lang="en-US">
              <a:solidFill>
                <a:srgbClr val="FFFFFF"/>
              </a:solidFill>
            </a:endParaRPr>
          </a:p>
        </p:txBody>
      </p:sp>
    </p:spTree>
    <p:extLst>
      <p:ext uri="{BB962C8B-B14F-4D97-AF65-F5344CB8AC3E}">
        <p14:creationId xmlns:p14="http://schemas.microsoft.com/office/powerpoint/2010/main" val="216417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AA9A6-F679-2176-631B-53C3AA18FCFC}"/>
              </a:ext>
            </a:extLst>
          </p:cNvPr>
          <p:cNvSpPr>
            <a:spLocks noGrp="1"/>
          </p:cNvSpPr>
          <p:nvPr>
            <p:ph type="title"/>
          </p:nvPr>
        </p:nvSpPr>
        <p:spPr/>
        <p:txBody>
          <a:bodyPr>
            <a:normAutofit fontScale="90000"/>
          </a:bodyPr>
          <a:lstStyle/>
          <a:p>
            <a:r>
              <a:rPr lang="en-US" altLang="zh-CN" sz="4400" dirty="0"/>
              <a:t>7.1 </a:t>
            </a:r>
            <a:r>
              <a:rPr lang="zh-CN" altLang="en-US" sz="4400" dirty="0"/>
              <a:t>线性相关分析模型</a:t>
            </a:r>
            <a:br>
              <a:rPr lang="en-US" altLang="zh-CN" dirty="0"/>
            </a:br>
            <a:r>
              <a:rPr lang="en-US" altLang="zh-CN" sz="4000" dirty="0"/>
              <a:t>7.1.3 </a:t>
            </a:r>
            <a:r>
              <a:rPr lang="zh-CN" altLang="en-US" sz="4000" dirty="0"/>
              <a:t>分组数据的相关分析</a:t>
            </a:r>
            <a:endParaRPr lang="zh-CN" altLang="en-US" dirty="0"/>
          </a:p>
        </p:txBody>
      </p:sp>
      <p:sp>
        <p:nvSpPr>
          <p:cNvPr id="3" name="内容占位符 2">
            <a:extLst>
              <a:ext uri="{FF2B5EF4-FFF2-40B4-BE49-F238E27FC236}">
                <a16:creationId xmlns:a16="http://schemas.microsoft.com/office/drawing/2014/main" id="{D79B3470-CDF7-F0F0-284C-FA948283AE01}"/>
              </a:ext>
            </a:extLst>
          </p:cNvPr>
          <p:cNvSpPr>
            <a:spLocks noGrp="1"/>
          </p:cNvSpPr>
          <p:nvPr>
            <p:ph idx="1"/>
          </p:nvPr>
        </p:nvSpPr>
        <p:spPr>
          <a:xfrm>
            <a:off x="777240" y="1825624"/>
            <a:ext cx="10659110" cy="5032375"/>
          </a:xfrm>
        </p:spPr>
        <p:txBody>
          <a:bodyPr>
            <a:normAutofit/>
          </a:bodyPr>
          <a:lstStyle/>
          <a:p>
            <a:pPr marL="0" indent="0">
              <a:buNone/>
            </a:pPr>
            <a:r>
              <a:rPr lang="zh-CN" altLang="en-US" sz="2800" dirty="0">
                <a:solidFill>
                  <a:srgbClr val="0033CC"/>
                </a:solidFill>
              </a:rPr>
              <a:t>基于性别分组的学生身高和体重之间的线性关系</a:t>
            </a:r>
            <a:endParaRPr lang="en-US" altLang="zh-CN" sz="2800" dirty="0">
              <a:solidFill>
                <a:srgbClr val="0033CC"/>
              </a:solidFill>
            </a:endParaRPr>
          </a:p>
        </p:txBody>
      </p:sp>
      <p:pic>
        <p:nvPicPr>
          <p:cNvPr id="4" name="图片 3">
            <a:extLst>
              <a:ext uri="{FF2B5EF4-FFF2-40B4-BE49-F238E27FC236}">
                <a16:creationId xmlns:a16="http://schemas.microsoft.com/office/drawing/2014/main" id="{9B15A539-88C5-4EEA-2892-046D17CF032B}"/>
              </a:ext>
            </a:extLst>
          </p:cNvPr>
          <p:cNvPicPr>
            <a:picLocks noChangeAspect="1"/>
          </p:cNvPicPr>
          <p:nvPr/>
        </p:nvPicPr>
        <p:blipFill>
          <a:blip r:embed="rId3"/>
          <a:stretch>
            <a:fillRect/>
          </a:stretch>
        </p:blipFill>
        <p:spPr>
          <a:xfrm>
            <a:off x="873125" y="2449493"/>
            <a:ext cx="10445750" cy="4291965"/>
          </a:xfrm>
          <a:prstGeom prst="rect">
            <a:avLst/>
          </a:prstGeom>
        </p:spPr>
      </p:pic>
    </p:spTree>
    <p:extLst>
      <p:ext uri="{BB962C8B-B14F-4D97-AF65-F5344CB8AC3E}">
        <p14:creationId xmlns:p14="http://schemas.microsoft.com/office/powerpoint/2010/main" val="399145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AA9A6-F679-2176-631B-53C3AA18FCFC}"/>
              </a:ext>
            </a:extLst>
          </p:cNvPr>
          <p:cNvSpPr>
            <a:spLocks noGrp="1"/>
          </p:cNvSpPr>
          <p:nvPr>
            <p:ph type="title"/>
          </p:nvPr>
        </p:nvSpPr>
        <p:spPr/>
        <p:txBody>
          <a:bodyPr>
            <a:normAutofit fontScale="90000"/>
          </a:bodyPr>
          <a:lstStyle/>
          <a:p>
            <a:r>
              <a:rPr lang="en-US" altLang="zh-CN" sz="4400" dirty="0"/>
              <a:t>7.1 </a:t>
            </a:r>
            <a:r>
              <a:rPr lang="zh-CN" altLang="en-US" sz="4400" dirty="0"/>
              <a:t>线性相关分析模型</a:t>
            </a:r>
            <a:br>
              <a:rPr lang="en-US" altLang="zh-CN" dirty="0"/>
            </a:br>
            <a:r>
              <a:rPr lang="en-US" altLang="zh-CN" sz="4000" dirty="0"/>
              <a:t>7.1.3 </a:t>
            </a:r>
            <a:r>
              <a:rPr lang="zh-CN" altLang="en-US" sz="4000" dirty="0"/>
              <a:t>分组数据的相关分析</a:t>
            </a:r>
            <a:endParaRPr lang="zh-CN" altLang="en-US" dirty="0"/>
          </a:p>
        </p:txBody>
      </p:sp>
      <p:sp>
        <p:nvSpPr>
          <p:cNvPr id="3" name="内容占位符 2">
            <a:extLst>
              <a:ext uri="{FF2B5EF4-FFF2-40B4-BE49-F238E27FC236}">
                <a16:creationId xmlns:a16="http://schemas.microsoft.com/office/drawing/2014/main" id="{D79B3470-CDF7-F0F0-284C-FA948283AE01}"/>
              </a:ext>
            </a:extLst>
          </p:cNvPr>
          <p:cNvSpPr>
            <a:spLocks noGrp="1"/>
          </p:cNvSpPr>
          <p:nvPr>
            <p:ph idx="1"/>
          </p:nvPr>
        </p:nvSpPr>
        <p:spPr>
          <a:xfrm>
            <a:off x="777240" y="1825624"/>
            <a:ext cx="10659110" cy="5032375"/>
          </a:xfrm>
        </p:spPr>
        <p:txBody>
          <a:bodyPr>
            <a:normAutofit/>
          </a:bodyPr>
          <a:lstStyle/>
          <a:p>
            <a:pPr marL="0" indent="0">
              <a:buNone/>
            </a:pPr>
            <a:r>
              <a:rPr lang="zh-CN" altLang="en-US" sz="2800" dirty="0">
                <a:solidFill>
                  <a:srgbClr val="0033CC"/>
                </a:solidFill>
              </a:rPr>
              <a:t>基于性别分组的学生身高和体重之间的线性关系</a:t>
            </a:r>
            <a:endParaRPr lang="en-US" altLang="zh-CN" sz="2800" dirty="0">
              <a:solidFill>
                <a:srgbClr val="0033CC"/>
              </a:solidFill>
            </a:endParaRPr>
          </a:p>
          <a:p>
            <a:pPr marL="0" indent="0">
              <a:buNone/>
            </a:pPr>
            <a:endParaRPr lang="en-US" altLang="zh-CN" dirty="0">
              <a:solidFill>
                <a:schemeClr val="tx1"/>
              </a:solidFill>
            </a:endParaRPr>
          </a:p>
        </p:txBody>
      </p:sp>
      <p:pic>
        <p:nvPicPr>
          <p:cNvPr id="4" name="图片 3">
            <a:extLst>
              <a:ext uri="{FF2B5EF4-FFF2-40B4-BE49-F238E27FC236}">
                <a16:creationId xmlns:a16="http://schemas.microsoft.com/office/drawing/2014/main" id="{BFB3FA88-CDD7-F53B-0F2C-5069E3BD0844}"/>
              </a:ext>
            </a:extLst>
          </p:cNvPr>
          <p:cNvPicPr>
            <a:picLocks noChangeAspect="1"/>
          </p:cNvPicPr>
          <p:nvPr/>
        </p:nvPicPr>
        <p:blipFill>
          <a:blip r:embed="rId3"/>
          <a:stretch>
            <a:fillRect/>
          </a:stretch>
        </p:blipFill>
        <p:spPr>
          <a:xfrm>
            <a:off x="896471" y="2397888"/>
            <a:ext cx="9715014" cy="4460112"/>
          </a:xfrm>
          <a:prstGeom prst="rect">
            <a:avLst/>
          </a:prstGeom>
        </p:spPr>
      </p:pic>
    </p:spTree>
    <p:extLst>
      <p:ext uri="{BB962C8B-B14F-4D97-AF65-F5344CB8AC3E}">
        <p14:creationId xmlns:p14="http://schemas.microsoft.com/office/powerpoint/2010/main" val="379664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AA9A6-F679-2176-631B-53C3AA18FCFC}"/>
              </a:ext>
            </a:extLst>
          </p:cNvPr>
          <p:cNvSpPr>
            <a:spLocks noGrp="1"/>
          </p:cNvSpPr>
          <p:nvPr>
            <p:ph type="title"/>
          </p:nvPr>
        </p:nvSpPr>
        <p:spPr/>
        <p:txBody>
          <a:bodyPr>
            <a:normAutofit/>
          </a:bodyPr>
          <a:lstStyle/>
          <a:p>
            <a:r>
              <a:rPr lang="en-US" altLang="zh-CN" sz="4400" dirty="0"/>
              <a:t>7.2 </a:t>
            </a:r>
            <a:r>
              <a:rPr lang="zh-CN" altLang="en-US" sz="4400" dirty="0"/>
              <a:t>线性回归分析模型</a:t>
            </a:r>
            <a:endParaRPr lang="zh-CN" altLang="en-US" dirty="0"/>
          </a:p>
        </p:txBody>
      </p:sp>
      <p:sp>
        <p:nvSpPr>
          <p:cNvPr id="3" name="内容占位符 2">
            <a:extLst>
              <a:ext uri="{FF2B5EF4-FFF2-40B4-BE49-F238E27FC236}">
                <a16:creationId xmlns:a16="http://schemas.microsoft.com/office/drawing/2014/main" id="{D79B3470-CDF7-F0F0-284C-FA948283AE01}"/>
              </a:ext>
            </a:extLst>
          </p:cNvPr>
          <p:cNvSpPr>
            <a:spLocks noGrp="1"/>
          </p:cNvSpPr>
          <p:nvPr>
            <p:ph idx="1"/>
          </p:nvPr>
        </p:nvSpPr>
        <p:spPr>
          <a:xfrm>
            <a:off x="777240" y="1825624"/>
            <a:ext cx="10659110" cy="5032375"/>
          </a:xfrm>
        </p:spPr>
        <p:txBody>
          <a:bodyPr>
            <a:normAutofit/>
          </a:bodyPr>
          <a:lstStyle/>
          <a:p>
            <a:r>
              <a:rPr lang="zh-CN" altLang="en-US" dirty="0"/>
              <a:t>线性回归分析模型是非常重要的统计学工具，它包括对现象间具体的相关形式的分析，在回归分析中根据研究的目的，应区分自变量和因变量，并研究确定自变量和因变量之间的具体关系的方程形式。</a:t>
            </a:r>
            <a:endParaRPr lang="en-US" altLang="zh-CN" dirty="0"/>
          </a:p>
          <a:p>
            <a:endParaRPr lang="en-US" altLang="zh-CN" dirty="0"/>
          </a:p>
          <a:p>
            <a:r>
              <a:rPr lang="zh-CN" altLang="en-US" dirty="0"/>
              <a:t>一元线性回归分析和多元线性回归分析。</a:t>
            </a:r>
            <a:endParaRPr lang="en-US" altLang="zh-CN" dirty="0"/>
          </a:p>
          <a:p>
            <a:pPr lvl="1"/>
            <a:r>
              <a:rPr lang="zh-CN" altLang="en-US" dirty="0"/>
              <a:t>一元线性回归模型建立回归分析是将相关的因素进行测定，确定其因果关系，并以数学模型来表现其具体关系式，从而进行的各类统计分析</a:t>
            </a:r>
            <a:r>
              <a:rPr lang="en-US" altLang="zh-CN" dirty="0"/>
              <a:t>.</a:t>
            </a:r>
          </a:p>
          <a:p>
            <a:pPr lvl="1"/>
            <a:r>
              <a:rPr lang="zh-CN" altLang="en-US" dirty="0"/>
              <a:t>多元线性回归分析，是研究一个因变量和多个自变量之间的数量关系的分析方法。也叫多重线性回归分析。</a:t>
            </a:r>
            <a:endParaRPr lang="en-US" altLang="zh-CN" dirty="0"/>
          </a:p>
        </p:txBody>
      </p:sp>
    </p:spTree>
    <p:extLst>
      <p:ext uri="{BB962C8B-B14F-4D97-AF65-F5344CB8AC3E}">
        <p14:creationId xmlns:p14="http://schemas.microsoft.com/office/powerpoint/2010/main" val="124732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6D3B4-7631-3455-9103-32925D6851D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861B096-2C4C-D7FF-BDCE-B444D2EC7286}"/>
              </a:ext>
            </a:extLst>
          </p:cNvPr>
          <p:cNvSpPr>
            <a:spLocks noGrp="1"/>
          </p:cNvSpPr>
          <p:nvPr>
            <p:ph type="title"/>
          </p:nvPr>
        </p:nvSpPr>
        <p:spPr/>
        <p:txBody>
          <a:bodyPr>
            <a:normAutofit fontScale="90000"/>
          </a:bodyPr>
          <a:lstStyle/>
          <a:p>
            <a:r>
              <a:rPr lang="en-US" altLang="zh-CN" sz="4400" dirty="0"/>
              <a:t>7.2 </a:t>
            </a:r>
            <a:r>
              <a:rPr lang="zh-CN" altLang="en-US" sz="4400" dirty="0"/>
              <a:t>线性回归分析模型</a:t>
            </a:r>
            <a:br>
              <a:rPr lang="en-US" altLang="zh-CN" dirty="0"/>
            </a:br>
            <a:r>
              <a:rPr lang="en-US" altLang="zh-CN" sz="4000" dirty="0"/>
              <a:t>7.2.1</a:t>
            </a:r>
            <a:r>
              <a:rPr lang="zh-CN" altLang="en-US" sz="4000" dirty="0"/>
              <a:t> 一元线性回归模型</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9ED44F8-2632-C795-C35B-0ED67DD36AFB}"/>
                  </a:ext>
                </a:extLst>
              </p:cNvPr>
              <p:cNvSpPr>
                <a:spLocks noGrp="1"/>
              </p:cNvSpPr>
              <p:nvPr>
                <p:ph idx="1"/>
              </p:nvPr>
            </p:nvSpPr>
            <p:spPr>
              <a:xfrm>
                <a:off x="777240" y="1825624"/>
                <a:ext cx="10659110" cy="5032375"/>
              </a:xfrm>
            </p:spPr>
            <p:txBody>
              <a:bodyPr>
                <a:normAutofit/>
              </a:bodyPr>
              <a:lstStyle/>
              <a:p>
                <a:pPr marL="0" indent="457200">
                  <a:buNone/>
                </a:pPr>
                <a:r>
                  <a:rPr lang="zh-CN" altLang="en-US" dirty="0">
                    <a:solidFill>
                      <a:schemeClr val="tx1"/>
                    </a:solidFill>
                  </a:rPr>
                  <a:t>一元线性回归模型：</a:t>
                </a:r>
                <a14:m>
                  <m:oMath xmlns:m="http://schemas.openxmlformats.org/officeDocument/2006/math">
                    <m:r>
                      <a:rPr lang="en-US" altLang="zh-CN" b="0" i="1" smtClean="0">
                        <a:solidFill>
                          <a:schemeClr val="tx1"/>
                        </a:solidFill>
                        <a:latin typeface="Cambria Math" panose="02040503050406030204" pitchFamily="18" charset="0"/>
                      </a:rPr>
                      <m:t>𝑦</m:t>
                    </m:r>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𝛽</m:t>
                        </m:r>
                      </m:e>
                      <m:sub>
                        <m:r>
                          <a:rPr lang="en-US" altLang="zh-CN" b="0" i="1" smtClean="0">
                            <a:solidFill>
                              <a:schemeClr val="tx1"/>
                            </a:solidFill>
                            <a:latin typeface="Cambria Math" panose="02040503050406030204" pitchFamily="18" charset="0"/>
                          </a:rPr>
                          <m:t>0</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𝛽</m:t>
                        </m:r>
                      </m:e>
                      <m:sub>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𝑥</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𝜀</m:t>
                    </m:r>
                  </m:oMath>
                </a14:m>
                <a:endParaRPr lang="en-US" altLang="zh-CN" dirty="0">
                  <a:solidFill>
                    <a:schemeClr val="tx1"/>
                  </a:solidFill>
                </a:endParaRPr>
              </a:p>
              <a:p>
                <a:pPr marL="0" indent="457200">
                  <a:buNone/>
                </a:pPr>
                <a:r>
                  <a:rPr lang="zh-CN" altLang="en-US" dirty="0">
                    <a:solidFill>
                      <a:schemeClr val="tx1"/>
                    </a:solidFill>
                  </a:rPr>
                  <a:t>直线方程的模型为：</a:t>
                </a:r>
                <a14:m>
                  <m:oMath xmlns:m="http://schemas.openxmlformats.org/officeDocument/2006/math">
                    <m:acc>
                      <m:accPr>
                        <m:chr m:val="̂"/>
                        <m:ctrlPr>
                          <a:rPr lang="zh-CN" altLang="en-US"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𝑦</m:t>
                        </m:r>
                      </m:e>
                    </m:acc>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𝑎</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𝑏𝑥</m:t>
                    </m:r>
                  </m:oMath>
                </a14:m>
                <a:endParaRPr lang="en-US" altLang="zh-CN" dirty="0">
                  <a:solidFill>
                    <a:schemeClr val="tx1"/>
                  </a:solidFill>
                </a:endParaRPr>
              </a:p>
              <a:p>
                <a:pPr marL="0" indent="457200">
                  <a:spcBef>
                    <a:spcPts val="1200"/>
                  </a:spcBef>
                  <a:spcAft>
                    <a:spcPts val="1200"/>
                  </a:spcAft>
                  <a:buNone/>
                </a:pPr>
                <a:r>
                  <a:rPr lang="zh-CN" altLang="en-US" dirty="0">
                    <a:solidFill>
                      <a:schemeClr val="tx1"/>
                    </a:solidFill>
                  </a:rPr>
                  <a:t>拟合回归直线的目的是要求找到一条理想的直线，用直线上的点来代表所有的相关点数理统计证明，用最小平方法配合的直线最理想，最具有代表性。计算</a:t>
                </a:r>
                <a14:m>
                  <m:oMath xmlns:m="http://schemas.openxmlformats.org/officeDocument/2006/math">
                    <m:r>
                      <a:rPr lang="en-US" altLang="zh-CN" i="1" dirty="0" smtClean="0">
                        <a:solidFill>
                          <a:schemeClr val="tx1"/>
                        </a:solidFill>
                        <a:latin typeface="Cambria Math" panose="02040503050406030204" pitchFamily="18" charset="0"/>
                      </a:rPr>
                      <m:t>𝑎</m:t>
                    </m:r>
                    <m:r>
                      <a:rPr lang="zh-CN" altLang="en-US" i="1" dirty="0">
                        <a:solidFill>
                          <a:schemeClr val="tx1"/>
                        </a:solidFill>
                        <a:latin typeface="Cambria Math" panose="02040503050406030204" pitchFamily="18" charset="0"/>
                      </a:rPr>
                      <m:t>与</m:t>
                    </m:r>
                    <m:r>
                      <a:rPr lang="en-US" altLang="zh-CN" i="1" dirty="0">
                        <a:solidFill>
                          <a:schemeClr val="tx1"/>
                        </a:solidFill>
                        <a:latin typeface="Cambria Math" panose="02040503050406030204" pitchFamily="18" charset="0"/>
                      </a:rPr>
                      <m:t>𝑏</m:t>
                    </m:r>
                  </m:oMath>
                </a14:m>
                <a:r>
                  <a:rPr lang="zh-CN" altLang="en-US" dirty="0">
                    <a:solidFill>
                      <a:schemeClr val="tx1"/>
                    </a:solidFill>
                  </a:rPr>
                  <a:t>常用最小乘估计</a:t>
                </a:r>
                <a:r>
                  <a:rPr lang="en-US" altLang="zh-CN" dirty="0">
                    <a:solidFill>
                      <a:schemeClr val="tx1"/>
                    </a:solidFill>
                  </a:rPr>
                  <a:t>(least square estimate)</a:t>
                </a:r>
                <a:r>
                  <a:rPr lang="zh-CN" altLang="en-US" dirty="0">
                    <a:solidFill>
                      <a:schemeClr val="tx1"/>
                    </a:solidFill>
                  </a:rPr>
                  <a:t>的方法。</a:t>
                </a:r>
                <a:endParaRPr lang="en-US" altLang="zh-CN" dirty="0">
                  <a:solidFill>
                    <a:schemeClr val="tx1"/>
                  </a:solidFill>
                </a:endParaRPr>
              </a:p>
              <a:p>
                <a:pPr marL="0" indent="457200">
                  <a:spcBef>
                    <a:spcPts val="1200"/>
                  </a:spcBef>
                  <a:spcAft>
                    <a:spcPts val="1200"/>
                  </a:spcAft>
                  <a:buNone/>
                </a:pPr>
                <a:r>
                  <a:rPr lang="zh-CN" altLang="en-US" dirty="0">
                    <a:solidFill>
                      <a:schemeClr val="tx1"/>
                    </a:solidFill>
                  </a:rPr>
                  <a:t>就是使估计误差的平方和</a:t>
                </a:r>
                <a14:m>
                  <m:oMath xmlns:m="http://schemas.openxmlformats.org/officeDocument/2006/math">
                    <m:r>
                      <a:rPr lang="en-US" altLang="zh-CN" b="0" i="1" smtClean="0">
                        <a:solidFill>
                          <a:schemeClr val="tx1"/>
                        </a:solidFill>
                        <a:latin typeface="Cambria Math" panose="02040503050406030204" pitchFamily="18" charset="0"/>
                      </a:rPr>
                      <m:t>𝑄</m:t>
                    </m:r>
                    <m:r>
                      <a:rPr lang="en-US" altLang="zh-CN" b="0" i="1" smtClean="0">
                        <a:solidFill>
                          <a:schemeClr val="tx1"/>
                        </a:solidFill>
                        <a:latin typeface="Cambria Math" panose="02040503050406030204" pitchFamily="18" charset="0"/>
                      </a:rPr>
                      <m:t>=</m:t>
                    </m:r>
                    <m:nary>
                      <m:naryPr>
                        <m:chr m:val="∑"/>
                        <m:ctrlPr>
                          <a:rPr lang="en-US" altLang="zh-CN" i="1">
                            <a:solidFill>
                              <a:schemeClr val="tx1"/>
                            </a:solidFill>
                            <a:latin typeface="Cambria Math" panose="02040503050406030204" pitchFamily="18" charset="0"/>
                          </a:rPr>
                        </m:ctrlPr>
                      </m:naryPr>
                      <m:sub>
                        <m:r>
                          <m:rPr>
                            <m:brk m:alnAt="23"/>
                          </m:rPr>
                          <a:rPr lang="en-US" altLang="zh-CN" b="0" i="1" smtClean="0">
                            <a:solidFill>
                              <a:schemeClr val="tx1"/>
                            </a:solidFill>
                            <a:latin typeface="Cambria Math" panose="02040503050406030204" pitchFamily="18" charset="0"/>
                          </a:rPr>
                          <m:t>𝑖</m:t>
                        </m:r>
                        <m:r>
                          <a:rPr lang="en-US" altLang="zh-CN" b="0" i="1" smtClean="0">
                            <a:solidFill>
                              <a:schemeClr val="tx1"/>
                            </a:solidFill>
                            <a:latin typeface="Cambria Math" panose="02040503050406030204" pitchFamily="18" charset="0"/>
                          </a:rPr>
                          <m:t>=1</m:t>
                        </m:r>
                      </m:sub>
                      <m:sup>
                        <m:r>
                          <a:rPr lang="en-US" altLang="zh-CN" b="0" i="1" smtClean="0">
                            <a:solidFill>
                              <a:schemeClr val="tx1"/>
                            </a:solidFill>
                            <a:latin typeface="Cambria Math" panose="02040503050406030204" pitchFamily="18" charset="0"/>
                          </a:rPr>
                          <m:t>𝑛</m:t>
                        </m:r>
                      </m:sup>
                      <m:e>
                        <m:sSup>
                          <m:sSupPr>
                            <m:ctrlPr>
                              <a:rPr lang="en-US" altLang="zh-CN" b="0" i="1" smtClean="0">
                                <a:solidFill>
                                  <a:schemeClr val="tx1"/>
                                </a:solidFill>
                                <a:latin typeface="Cambria Math" panose="02040503050406030204" pitchFamily="18" charset="0"/>
                              </a:rPr>
                            </m:ctrlPr>
                          </m:sSupPr>
                          <m:e>
                            <m:d>
                              <m:dPr>
                                <m:ctrlPr>
                                  <a:rPr lang="en-US" altLang="zh-CN" b="0" i="1" smtClean="0">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𝑦</m:t>
                                    </m:r>
                                  </m:e>
                                  <m:sub>
                                    <m:r>
                                      <a:rPr lang="en-US" altLang="zh-CN" b="0" i="1" smtClean="0">
                                        <a:solidFill>
                                          <a:schemeClr val="tx1"/>
                                        </a:solidFill>
                                        <a:latin typeface="Cambria Math" panose="02040503050406030204" pitchFamily="18" charset="0"/>
                                      </a:rPr>
                                      <m:t>𝑖</m:t>
                                    </m:r>
                                  </m:sub>
                                </m:sSub>
                                <m:r>
                                  <a:rPr lang="en-US" altLang="zh-CN" b="0" i="1" smtClean="0">
                                    <a:solidFill>
                                      <a:schemeClr val="tx1"/>
                                    </a:solidFill>
                                    <a:latin typeface="Cambria Math" panose="02040503050406030204" pitchFamily="18" charset="0"/>
                                  </a:rPr>
                                  <m:t>−</m:t>
                                </m:r>
                                <m:acc>
                                  <m:accPr>
                                    <m:chr m:val="̂"/>
                                    <m:ctrlPr>
                                      <a:rPr lang="en-US" altLang="zh-CN" b="0" i="1" smtClean="0">
                                        <a:solidFill>
                                          <a:schemeClr val="tx1"/>
                                        </a:solidFill>
                                        <a:latin typeface="Cambria Math" panose="02040503050406030204" pitchFamily="18" charset="0"/>
                                      </a:rPr>
                                    </m:ctrlPr>
                                  </m:acc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𝑦</m:t>
                                        </m:r>
                                      </m:e>
                                      <m:sub>
                                        <m:r>
                                          <a:rPr lang="en-US" altLang="zh-CN" b="0" i="1" smtClean="0">
                                            <a:solidFill>
                                              <a:schemeClr val="tx1"/>
                                            </a:solidFill>
                                            <a:latin typeface="Cambria Math" panose="02040503050406030204" pitchFamily="18" charset="0"/>
                                          </a:rPr>
                                          <m:t>𝑖</m:t>
                                        </m:r>
                                      </m:sub>
                                    </m:sSub>
                                  </m:e>
                                </m:acc>
                              </m:e>
                            </m:d>
                          </m:e>
                          <m:sup>
                            <m:r>
                              <a:rPr lang="en-US" altLang="zh-CN" b="0" i="1" smtClean="0">
                                <a:solidFill>
                                  <a:schemeClr val="tx1"/>
                                </a:solidFill>
                                <a:latin typeface="Cambria Math" panose="02040503050406030204" pitchFamily="18" charset="0"/>
                              </a:rPr>
                              <m:t>2</m:t>
                            </m:r>
                          </m:sup>
                        </m:sSup>
                        <m:r>
                          <a:rPr lang="en-US" altLang="zh-CN" b="0" i="1" smtClean="0">
                            <a:solidFill>
                              <a:schemeClr val="tx1"/>
                            </a:solidFill>
                            <a:latin typeface="Cambria Math" panose="02040503050406030204" pitchFamily="18" charset="0"/>
                          </a:rPr>
                          <m:t>=</m:t>
                        </m:r>
                        <m:nary>
                          <m:naryPr>
                            <m:chr m:val="∑"/>
                            <m:ctrlPr>
                              <a:rPr lang="en-US" altLang="zh-CN" b="0" i="1" smtClean="0">
                                <a:solidFill>
                                  <a:schemeClr val="tx1"/>
                                </a:solidFill>
                                <a:latin typeface="Cambria Math" panose="02040503050406030204" pitchFamily="18" charset="0"/>
                              </a:rPr>
                            </m:ctrlPr>
                          </m:naryPr>
                          <m:sub>
                            <m:r>
                              <m:rPr>
                                <m:brk m:alnAt="23"/>
                              </m:rPr>
                              <a:rPr lang="en-US" altLang="zh-CN" b="0" i="1" smtClean="0">
                                <a:solidFill>
                                  <a:schemeClr val="tx1"/>
                                </a:solidFill>
                                <a:latin typeface="Cambria Math" panose="02040503050406030204" pitchFamily="18" charset="0"/>
                              </a:rPr>
                              <m:t>𝑖</m:t>
                            </m:r>
                            <m:r>
                              <a:rPr lang="en-US" altLang="zh-CN" b="0" i="1" smtClean="0">
                                <a:solidFill>
                                  <a:schemeClr val="tx1"/>
                                </a:solidFill>
                                <a:latin typeface="Cambria Math" panose="02040503050406030204" pitchFamily="18" charset="0"/>
                              </a:rPr>
                              <m:t>=1</m:t>
                            </m:r>
                          </m:sub>
                          <m:sup>
                            <m:r>
                              <a:rPr lang="en-US" altLang="zh-CN" b="0" i="1" smtClean="0">
                                <a:solidFill>
                                  <a:schemeClr val="tx1"/>
                                </a:solidFill>
                                <a:latin typeface="Cambria Math" panose="02040503050406030204" pitchFamily="18" charset="0"/>
                              </a:rPr>
                              <m:t>𝑛</m:t>
                            </m:r>
                          </m:sup>
                          <m:e>
                            <m:sSup>
                              <m:sSupPr>
                                <m:ctrlPr>
                                  <a:rPr lang="en-US" altLang="zh-CN" b="0" i="1" smtClean="0">
                                    <a:solidFill>
                                      <a:schemeClr val="tx1"/>
                                    </a:solidFill>
                                    <a:latin typeface="Cambria Math" panose="02040503050406030204" pitchFamily="18" charset="0"/>
                                  </a:rPr>
                                </m:ctrlPr>
                              </m:sSupPr>
                              <m:e>
                                <m:d>
                                  <m:dPr>
                                    <m:begChr m:val="["/>
                                    <m:endChr m:val="]"/>
                                    <m:ctrlPr>
                                      <a:rPr lang="en-US" altLang="zh-CN" b="0" i="1" smtClean="0">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𝑦</m:t>
                                        </m:r>
                                      </m:e>
                                      <m:sub>
                                        <m:r>
                                          <a:rPr lang="en-US" altLang="zh-CN" b="0" i="1" smtClean="0">
                                            <a:solidFill>
                                              <a:schemeClr val="tx1"/>
                                            </a:solidFill>
                                            <a:latin typeface="Cambria Math" panose="02040503050406030204" pitchFamily="18" charset="0"/>
                                          </a:rPr>
                                          <m:t>𝑖</m:t>
                                        </m:r>
                                      </m:sub>
                                    </m:sSub>
                                    <m:r>
                                      <a:rPr lang="en-US" altLang="zh-CN" b="0" i="1" smtClean="0">
                                        <a:solidFill>
                                          <a:schemeClr val="tx1"/>
                                        </a:solidFill>
                                        <a:latin typeface="Cambria Math" panose="02040503050406030204" pitchFamily="18" charset="0"/>
                                      </a:rPr>
                                      <m:t>−</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𝑎</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𝑏</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𝑖</m:t>
                                            </m:r>
                                          </m:sub>
                                        </m:sSub>
                                      </m:e>
                                    </m:d>
                                  </m:e>
                                </m:d>
                              </m:e>
                              <m:sup>
                                <m:r>
                                  <a:rPr lang="en-US" altLang="zh-CN" b="0" i="1" smtClean="0">
                                    <a:solidFill>
                                      <a:schemeClr val="tx1"/>
                                    </a:solidFill>
                                    <a:latin typeface="Cambria Math" panose="02040503050406030204" pitchFamily="18" charset="0"/>
                                  </a:rPr>
                                  <m:t>2</m:t>
                                </m:r>
                              </m:sup>
                            </m:sSup>
                          </m:e>
                        </m:nary>
                      </m:e>
                    </m:nary>
                  </m:oMath>
                </a14:m>
                <a:r>
                  <a:rPr lang="zh-CN" altLang="en-US" dirty="0">
                    <a:solidFill>
                      <a:schemeClr val="tx1"/>
                    </a:solidFill>
                  </a:rPr>
                  <a:t> 达到最小。对</a:t>
                </a:r>
                <a:r>
                  <a:rPr lang="en-US" altLang="zh-CN" dirty="0">
                    <a:solidFill>
                      <a:schemeClr val="tx1"/>
                    </a:solidFill>
                  </a:rPr>
                  <a:t>Q</a:t>
                </a:r>
                <a:r>
                  <a:rPr lang="zh-CN" altLang="en-US" dirty="0">
                    <a:solidFill>
                      <a:schemeClr val="tx1"/>
                    </a:solidFill>
                  </a:rPr>
                  <a:t>求关于</a:t>
                </a:r>
                <a14:m>
                  <m:oMath xmlns:m="http://schemas.openxmlformats.org/officeDocument/2006/math">
                    <m:r>
                      <a:rPr lang="en-US" altLang="zh-CN" i="1" dirty="0" smtClean="0">
                        <a:solidFill>
                          <a:schemeClr val="tx1"/>
                        </a:solidFill>
                        <a:latin typeface="Cambria Math" panose="02040503050406030204" pitchFamily="18" charset="0"/>
                      </a:rPr>
                      <m:t>𝑎</m:t>
                    </m:r>
                    <m:r>
                      <a:rPr lang="zh-CN" altLang="en-US" i="1" dirty="0">
                        <a:solidFill>
                          <a:schemeClr val="tx1"/>
                        </a:solidFill>
                        <a:latin typeface="Cambria Math" panose="02040503050406030204" pitchFamily="18" charset="0"/>
                      </a:rPr>
                      <m:t>和</m:t>
                    </m:r>
                    <m:r>
                      <a:rPr lang="en-US" altLang="zh-CN" i="1" dirty="0">
                        <a:solidFill>
                          <a:schemeClr val="tx1"/>
                        </a:solidFill>
                        <a:latin typeface="Cambria Math" panose="02040503050406030204" pitchFamily="18" charset="0"/>
                      </a:rPr>
                      <m:t>𝑏</m:t>
                    </m:r>
                  </m:oMath>
                </a14:m>
                <a:r>
                  <a:rPr lang="zh-CN" altLang="en-US" dirty="0">
                    <a:solidFill>
                      <a:schemeClr val="tx1"/>
                    </a:solidFill>
                  </a:rPr>
                  <a:t>的偏导数，并令其等于零，可得</a:t>
                </a:r>
                <a:endParaRPr lang="en-US" altLang="zh-CN"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𝑏</m:t>
                      </m:r>
                      <m:r>
                        <a:rPr lang="en-US" altLang="zh-CN" b="0" i="1" smtClean="0">
                          <a:solidFill>
                            <a:schemeClr val="tx1"/>
                          </a:solidFill>
                          <a:latin typeface="Cambria Math" panose="02040503050406030204" pitchFamily="18" charset="0"/>
                        </a:rPr>
                        <m:t>=</m:t>
                      </m:r>
                      <m:f>
                        <m:fPr>
                          <m:ctrlPr>
                            <a:rPr lang="en-US" altLang="zh-CN" b="0" i="1" smtClean="0">
                              <a:solidFill>
                                <a:schemeClr val="tx1"/>
                              </a:solidFill>
                              <a:latin typeface="Cambria Math" panose="02040503050406030204" pitchFamily="18" charset="0"/>
                            </a:rPr>
                          </m:ctrlPr>
                        </m:fPr>
                        <m:num>
                          <m:nary>
                            <m:naryPr>
                              <m:chr m:val="∑"/>
                              <m:ctrlPr>
                                <a:rPr lang="en-US" altLang="zh-CN" b="0" i="1" smtClean="0">
                                  <a:solidFill>
                                    <a:schemeClr val="tx1"/>
                                  </a:solidFill>
                                  <a:latin typeface="Cambria Math" panose="02040503050406030204" pitchFamily="18" charset="0"/>
                                </a:rPr>
                              </m:ctrlPr>
                            </m:naryPr>
                            <m:sub>
                              <m:r>
                                <m:rPr>
                                  <m:brk m:alnAt="23"/>
                                </m:rPr>
                                <a:rPr lang="en-US" altLang="zh-CN" b="0" i="1" smtClean="0">
                                  <a:solidFill>
                                    <a:schemeClr val="tx1"/>
                                  </a:solidFill>
                                  <a:latin typeface="Cambria Math" panose="02040503050406030204" pitchFamily="18" charset="0"/>
                                </a:rPr>
                                <m:t>𝑖</m:t>
                              </m:r>
                              <m:r>
                                <a:rPr lang="en-US" altLang="zh-CN" b="0" i="1" smtClean="0">
                                  <a:solidFill>
                                    <a:schemeClr val="tx1"/>
                                  </a:solidFill>
                                  <a:latin typeface="Cambria Math" panose="02040503050406030204" pitchFamily="18" charset="0"/>
                                </a:rPr>
                                <m:t>=1</m:t>
                              </m:r>
                            </m:sub>
                            <m:sup>
                              <m:r>
                                <a:rPr lang="en-US" altLang="zh-CN" b="0" i="1" smtClean="0">
                                  <a:solidFill>
                                    <a:schemeClr val="tx1"/>
                                  </a:solidFill>
                                  <a:latin typeface="Cambria Math" panose="02040503050406030204" pitchFamily="18" charset="0"/>
                                </a:rPr>
                                <m:t>𝑛</m:t>
                              </m:r>
                            </m:sup>
                            <m:e>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𝑖</m:t>
                                  </m:r>
                                </m:sub>
                              </m:sSub>
                              <m:r>
                                <a:rPr lang="en-US" altLang="zh-CN" b="0" i="1" smtClean="0">
                                  <a:solidFill>
                                    <a:schemeClr val="tx1"/>
                                  </a:solidFill>
                                  <a:latin typeface="Cambria Math" panose="02040503050406030204" pitchFamily="18" charset="0"/>
                                </a:rPr>
                                <m:t>−</m:t>
                              </m:r>
                              <m:bar>
                                <m:barPr>
                                  <m:pos m:val="top"/>
                                  <m:ctrlPr>
                                    <a:rPr lang="en-US" altLang="zh-CN" b="0" i="1" smtClean="0">
                                      <a:solidFill>
                                        <a:schemeClr val="tx1"/>
                                      </a:solidFill>
                                      <a:latin typeface="Cambria Math" panose="02040503050406030204" pitchFamily="18" charset="0"/>
                                    </a:rPr>
                                  </m:ctrlPr>
                                </m:barPr>
                                <m:e>
                                  <m:r>
                                    <a:rPr lang="en-US" altLang="zh-CN" b="0" i="1" smtClean="0">
                                      <a:solidFill>
                                        <a:schemeClr val="tx1"/>
                                      </a:solidFill>
                                      <a:latin typeface="Cambria Math" panose="02040503050406030204" pitchFamily="18" charset="0"/>
                                    </a:rPr>
                                    <m:t>𝑥</m:t>
                                  </m:r>
                                </m:e>
                              </m:bar>
                              <m:r>
                                <a:rPr lang="en-US" altLang="zh-CN" b="0" i="1" smtClean="0">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𝑦</m:t>
                                  </m:r>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bar>
                                <m:barPr>
                                  <m:pos m:val="top"/>
                                  <m:ctrlPr>
                                    <a:rPr lang="en-US" altLang="zh-CN" i="1">
                                      <a:solidFill>
                                        <a:schemeClr val="tx1"/>
                                      </a:solidFill>
                                      <a:latin typeface="Cambria Math" panose="02040503050406030204" pitchFamily="18" charset="0"/>
                                    </a:rPr>
                                  </m:ctrlPr>
                                </m:barPr>
                                <m:e>
                                  <m:r>
                                    <a:rPr lang="en-US" altLang="zh-CN" b="0" i="1" smtClean="0">
                                      <a:solidFill>
                                        <a:schemeClr val="tx1"/>
                                      </a:solidFill>
                                      <a:latin typeface="Cambria Math" panose="02040503050406030204" pitchFamily="18" charset="0"/>
                                    </a:rPr>
                                    <m:t>𝑦</m:t>
                                  </m:r>
                                </m:e>
                              </m:bar>
                              <m:r>
                                <a:rPr lang="en-US" altLang="zh-CN" b="0" i="1" smtClean="0">
                                  <a:solidFill>
                                    <a:schemeClr val="tx1"/>
                                  </a:solidFill>
                                  <a:latin typeface="Cambria Math" panose="02040503050406030204" pitchFamily="18" charset="0"/>
                                </a:rPr>
                                <m:t>)</m:t>
                              </m:r>
                            </m:e>
                          </m:nary>
                        </m:num>
                        <m:den>
                          <m:nary>
                            <m:naryPr>
                              <m:chr m:val="∑"/>
                              <m:ctrlPr>
                                <a:rPr lang="en-US" altLang="zh-CN" i="1">
                                  <a:solidFill>
                                    <a:schemeClr val="tx1"/>
                                  </a:solidFill>
                                  <a:latin typeface="Cambria Math" panose="02040503050406030204" pitchFamily="18" charset="0"/>
                                </a:rPr>
                              </m:ctrlPr>
                            </m:naryPr>
                            <m:sub>
                              <m:r>
                                <m:rPr>
                                  <m:brk m:alnAt="23"/>
                                </m:rPr>
                                <a:rPr lang="en-US" altLang="zh-CN" b="0" i="1" smtClean="0">
                                  <a:solidFill>
                                    <a:schemeClr val="tx1"/>
                                  </a:solidFill>
                                  <a:latin typeface="Cambria Math" panose="02040503050406030204" pitchFamily="18" charset="0"/>
                                </a:rPr>
                                <m:t>𝑖</m:t>
                              </m:r>
                              <m:r>
                                <a:rPr lang="en-US" altLang="zh-CN" b="0" i="1" smtClean="0">
                                  <a:solidFill>
                                    <a:schemeClr val="tx1"/>
                                  </a:solidFill>
                                  <a:latin typeface="Cambria Math" panose="02040503050406030204" pitchFamily="18" charset="0"/>
                                </a:rPr>
                                <m:t>=1</m:t>
                              </m:r>
                            </m:sub>
                            <m:sup>
                              <m:r>
                                <a:rPr lang="en-US" altLang="zh-CN" b="0" i="1" smtClean="0">
                                  <a:solidFill>
                                    <a:schemeClr val="tx1"/>
                                  </a:solidFill>
                                  <a:latin typeface="Cambria Math" panose="02040503050406030204" pitchFamily="18" charset="0"/>
                                </a:rPr>
                                <m:t>𝑛</m:t>
                              </m:r>
                            </m:sup>
                            <m:e>
                              <m:sSup>
                                <m:sSupPr>
                                  <m:ctrlPr>
                                    <a:rPr lang="en-US" altLang="zh-CN" b="0" i="1" smtClean="0">
                                      <a:solidFill>
                                        <a:schemeClr val="tx1"/>
                                      </a:solidFill>
                                      <a:latin typeface="Cambria Math" panose="02040503050406030204" pitchFamily="18" charset="0"/>
                                    </a:rPr>
                                  </m:ctrlPr>
                                </m:sSupPr>
                                <m:e>
                                  <m:d>
                                    <m:dPr>
                                      <m:ctrlPr>
                                        <a:rPr lang="en-US" altLang="zh-CN" b="0" i="1" smtClean="0">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bar>
                                        <m:barPr>
                                          <m:pos m:val="top"/>
                                          <m:ctrlPr>
                                            <a:rPr lang="en-US" altLang="zh-CN" i="1">
                                              <a:solidFill>
                                                <a:schemeClr val="tx1"/>
                                              </a:solidFill>
                                              <a:latin typeface="Cambria Math" panose="02040503050406030204" pitchFamily="18" charset="0"/>
                                            </a:rPr>
                                          </m:ctrlPr>
                                        </m:barPr>
                                        <m:e>
                                          <m:r>
                                            <a:rPr lang="en-US" altLang="zh-CN" i="1">
                                              <a:solidFill>
                                                <a:schemeClr val="tx1"/>
                                              </a:solidFill>
                                              <a:latin typeface="Cambria Math" panose="02040503050406030204" pitchFamily="18" charset="0"/>
                                            </a:rPr>
                                            <m:t>𝑥</m:t>
                                          </m:r>
                                        </m:e>
                                      </m:bar>
                                    </m:e>
                                  </m:d>
                                </m:e>
                                <m:sup>
                                  <m:r>
                                    <a:rPr lang="en-US" altLang="zh-CN" b="0" i="1" smtClean="0">
                                      <a:solidFill>
                                        <a:schemeClr val="tx1"/>
                                      </a:solidFill>
                                      <a:latin typeface="Cambria Math" panose="02040503050406030204" pitchFamily="18" charset="0"/>
                                    </a:rPr>
                                    <m:t>2</m:t>
                                  </m:r>
                                </m:sup>
                              </m:sSup>
                            </m:e>
                          </m:nary>
                        </m:den>
                      </m:f>
                      <m:r>
                        <a:rPr lang="en-US" altLang="zh-CN" b="0" i="1" smtClean="0">
                          <a:solidFill>
                            <a:schemeClr val="tx1"/>
                          </a:solidFill>
                          <a:latin typeface="Cambria Math" panose="02040503050406030204" pitchFamily="18" charset="0"/>
                        </a:rPr>
                        <m:t>=</m:t>
                      </m:r>
                      <m:f>
                        <m:fPr>
                          <m:ctrlPr>
                            <a:rPr lang="en-US" altLang="zh-CN" b="0" i="1" smtClean="0">
                              <a:solidFill>
                                <a:schemeClr val="tx1"/>
                              </a:solidFill>
                              <a:latin typeface="Cambria Math" panose="02040503050406030204" pitchFamily="18" charset="0"/>
                            </a:rPr>
                          </m:ctrlPr>
                        </m:fPr>
                        <m:num>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𝑙</m:t>
                              </m:r>
                            </m:e>
                            <m:sub>
                              <m:r>
                                <a:rPr lang="en-US" altLang="zh-CN" b="0" i="1" smtClean="0">
                                  <a:solidFill>
                                    <a:schemeClr val="tx1"/>
                                  </a:solidFill>
                                  <a:latin typeface="Cambria Math" panose="02040503050406030204" pitchFamily="18" charset="0"/>
                                </a:rPr>
                                <m:t>𝑥𝑦</m:t>
                              </m:r>
                            </m:sub>
                          </m:sSub>
                        </m:num>
                        <m:den>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𝑙</m:t>
                              </m:r>
                            </m:e>
                            <m:sub>
                              <m:r>
                                <a:rPr lang="en-US" altLang="zh-CN" b="0" i="1" smtClean="0">
                                  <a:solidFill>
                                    <a:schemeClr val="tx1"/>
                                  </a:solidFill>
                                  <a:latin typeface="Cambria Math" panose="02040503050406030204" pitchFamily="18" charset="0"/>
                                </a:rPr>
                                <m:t>𝑥𝑥</m:t>
                              </m:r>
                            </m:sub>
                          </m:sSub>
                        </m:den>
                      </m:f>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𝑎</m:t>
                      </m:r>
                      <m:r>
                        <a:rPr lang="en-US" altLang="zh-CN" b="0" i="1" smtClean="0">
                          <a:solidFill>
                            <a:schemeClr val="tx1"/>
                          </a:solidFill>
                          <a:latin typeface="Cambria Math" panose="02040503050406030204" pitchFamily="18" charset="0"/>
                        </a:rPr>
                        <m:t>=</m:t>
                      </m:r>
                      <m:bar>
                        <m:barPr>
                          <m:pos m:val="top"/>
                          <m:ctrlPr>
                            <a:rPr lang="en-US" altLang="zh-CN" b="0" i="1" smtClean="0">
                              <a:solidFill>
                                <a:schemeClr val="tx1"/>
                              </a:solidFill>
                              <a:latin typeface="Cambria Math" panose="02040503050406030204" pitchFamily="18" charset="0"/>
                            </a:rPr>
                          </m:ctrlPr>
                        </m:barPr>
                        <m:e>
                          <m:r>
                            <a:rPr lang="en-US" altLang="zh-CN" b="0" i="1" smtClean="0">
                              <a:solidFill>
                                <a:schemeClr val="tx1"/>
                              </a:solidFill>
                              <a:latin typeface="Cambria Math" panose="02040503050406030204" pitchFamily="18" charset="0"/>
                            </a:rPr>
                            <m:t>𝑦</m:t>
                          </m:r>
                        </m:e>
                      </m:ba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𝑏</m:t>
                      </m:r>
                      <m:bar>
                        <m:barPr>
                          <m:pos m:val="top"/>
                          <m:ctrlPr>
                            <a:rPr lang="en-US" altLang="zh-CN" b="0" i="1" smtClean="0">
                              <a:solidFill>
                                <a:schemeClr val="tx1"/>
                              </a:solidFill>
                              <a:latin typeface="Cambria Math" panose="02040503050406030204" pitchFamily="18" charset="0"/>
                            </a:rPr>
                          </m:ctrlPr>
                        </m:barPr>
                        <m:e>
                          <m:r>
                            <a:rPr lang="en-US" altLang="zh-CN" b="0" i="1" smtClean="0">
                              <a:solidFill>
                                <a:schemeClr val="tx1"/>
                              </a:solidFill>
                              <a:latin typeface="Cambria Math" panose="02040503050406030204" pitchFamily="18" charset="0"/>
                            </a:rPr>
                            <m:t>𝑥</m:t>
                          </m:r>
                        </m:e>
                      </m:bar>
                    </m:oMath>
                  </m:oMathPara>
                </a14:m>
                <a:endParaRPr lang="en-US" altLang="zh-CN" dirty="0">
                  <a:solidFill>
                    <a:schemeClr val="tx1"/>
                  </a:solidFill>
                </a:endParaRPr>
              </a:p>
              <a:p>
                <a:endParaRPr lang="en-US" altLang="zh-CN" dirty="0">
                  <a:solidFill>
                    <a:schemeClr val="tx1"/>
                  </a:solidFill>
                </a:endParaRPr>
              </a:p>
            </p:txBody>
          </p:sp>
        </mc:Choice>
        <mc:Fallback xmlns="">
          <p:sp>
            <p:nvSpPr>
              <p:cNvPr id="3" name="内容占位符 2">
                <a:extLst>
                  <a:ext uri="{FF2B5EF4-FFF2-40B4-BE49-F238E27FC236}">
                    <a16:creationId xmlns:a16="http://schemas.microsoft.com/office/drawing/2014/main" id="{D79B3470-CDF7-F0F0-284C-FA948283AE01}"/>
                  </a:ext>
                </a:extLst>
              </p:cNvPr>
              <p:cNvSpPr>
                <a:spLocks noGrp="1" noRot="1" noChangeAspect="1" noMove="1" noResize="1" noEditPoints="1" noAdjustHandles="1" noChangeArrowheads="1" noChangeShapeType="1" noTextEdit="1"/>
              </p:cNvSpPr>
              <p:nvPr>
                <p:ph idx="1"/>
              </p:nvPr>
            </p:nvSpPr>
            <p:spPr>
              <a:xfrm>
                <a:off x="777240" y="1825624"/>
                <a:ext cx="10659110" cy="5032375"/>
              </a:xfrm>
              <a:blipFill>
                <a:blip r:embed="rId3"/>
                <a:stretch>
                  <a:fillRect l="-915" t="-484" r="-8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1429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C192CD-6967-D6FB-4C40-00A4C6FEC455}"/>
              </a:ext>
            </a:extLst>
          </p:cNvPr>
          <p:cNvSpPr>
            <a:spLocks noGrp="1"/>
          </p:cNvSpPr>
          <p:nvPr>
            <p:ph type="title"/>
          </p:nvPr>
        </p:nvSpPr>
        <p:spPr/>
        <p:txBody>
          <a:bodyPr>
            <a:normAutofit fontScale="90000"/>
          </a:bodyPr>
          <a:lstStyle/>
          <a:p>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7.2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线性回归分析模型</a:t>
            </a:r>
            <a:br>
              <a:rPr kumimoji="0" lang="en-US" altLang="zh-CN" sz="49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7.2.1</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 一元线性回归模型</a:t>
            </a:r>
            <a:endParaRPr lang="zh-CN" altLang="en-US" dirty="0"/>
          </a:p>
        </p:txBody>
      </p:sp>
      <p:sp>
        <p:nvSpPr>
          <p:cNvPr id="3" name="内容占位符 2">
            <a:extLst>
              <a:ext uri="{FF2B5EF4-FFF2-40B4-BE49-F238E27FC236}">
                <a16:creationId xmlns:a16="http://schemas.microsoft.com/office/drawing/2014/main" id="{12B294F6-6B2F-0600-383F-8CC278BF0722}"/>
              </a:ext>
            </a:extLst>
          </p:cNvPr>
          <p:cNvSpPr>
            <a:spLocks noGrp="1"/>
          </p:cNvSpPr>
          <p:nvPr>
            <p:ph idx="1"/>
          </p:nvPr>
        </p:nvSpPr>
        <p:spPr/>
        <p:txBody>
          <a:bodyPr/>
          <a:lstStyle/>
          <a:p>
            <a:pPr marL="0" indent="0">
              <a:buNone/>
            </a:pPr>
            <a:r>
              <a:rPr lang="zh-CN" altLang="en-US" sz="2800" dirty="0">
                <a:solidFill>
                  <a:srgbClr val="0033CC"/>
                </a:solidFill>
              </a:rPr>
              <a:t>一元线性回归模型建立</a:t>
            </a:r>
            <a:r>
              <a:rPr lang="en-US" altLang="zh-CN" sz="2800" dirty="0" err="1">
                <a:solidFill>
                  <a:srgbClr val="0033CC"/>
                </a:solidFill>
              </a:rPr>
              <a:t>lm</a:t>
            </a:r>
            <a:r>
              <a:rPr lang="en-US" altLang="zh-CN" sz="2800" dirty="0">
                <a:solidFill>
                  <a:srgbClr val="0033CC"/>
                </a:solidFill>
              </a:rPr>
              <a:t>()</a:t>
            </a:r>
          </a:p>
          <a:p>
            <a:endParaRPr lang="en-US" altLang="zh-CN" dirty="0"/>
          </a:p>
          <a:p>
            <a:endParaRPr lang="zh-CN" altLang="en-US" dirty="0"/>
          </a:p>
        </p:txBody>
      </p:sp>
      <p:pic>
        <p:nvPicPr>
          <p:cNvPr id="4" name="图片 3">
            <a:extLst>
              <a:ext uri="{FF2B5EF4-FFF2-40B4-BE49-F238E27FC236}">
                <a16:creationId xmlns:a16="http://schemas.microsoft.com/office/drawing/2014/main" id="{ABBBAF39-D835-AE25-19C3-CC7D8832F210}"/>
              </a:ext>
            </a:extLst>
          </p:cNvPr>
          <p:cNvPicPr>
            <a:picLocks noChangeAspect="1"/>
          </p:cNvPicPr>
          <p:nvPr/>
        </p:nvPicPr>
        <p:blipFill>
          <a:blip r:embed="rId2"/>
          <a:stretch>
            <a:fillRect/>
          </a:stretch>
        </p:blipFill>
        <p:spPr>
          <a:xfrm>
            <a:off x="1137920" y="2706800"/>
            <a:ext cx="3947160" cy="2870200"/>
          </a:xfrm>
          <a:prstGeom prst="rect">
            <a:avLst/>
          </a:prstGeom>
        </p:spPr>
      </p:pic>
      <p:pic>
        <p:nvPicPr>
          <p:cNvPr id="5" name="图片 4">
            <a:extLst>
              <a:ext uri="{FF2B5EF4-FFF2-40B4-BE49-F238E27FC236}">
                <a16:creationId xmlns:a16="http://schemas.microsoft.com/office/drawing/2014/main" id="{F83082E4-6224-E295-0B60-648ACBE8A0E2}"/>
              </a:ext>
            </a:extLst>
          </p:cNvPr>
          <p:cNvPicPr>
            <a:picLocks noChangeAspect="1"/>
          </p:cNvPicPr>
          <p:nvPr/>
        </p:nvPicPr>
        <p:blipFill>
          <a:blip r:embed="rId3"/>
          <a:stretch>
            <a:fillRect/>
          </a:stretch>
        </p:blipFill>
        <p:spPr>
          <a:xfrm>
            <a:off x="5709920" y="1111625"/>
            <a:ext cx="5977596" cy="5275636"/>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5E00BB6-B16C-2357-92FC-A2A84A4E8686}"/>
                  </a:ext>
                </a:extLst>
              </p:cNvPr>
              <p:cNvSpPr txBox="1"/>
              <p:nvPr/>
            </p:nvSpPr>
            <p:spPr>
              <a:xfrm>
                <a:off x="1137285" y="5926886"/>
                <a:ext cx="3822065" cy="460375"/>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r>
                        <a:rPr lang="zh-CN" altLang="en-US" sz="2400" i="1" dirty="0" smtClean="0">
                          <a:latin typeface="Cambria Math" panose="02040503050406030204" pitchFamily="18" charset="0"/>
                        </a:rPr>
                        <m:t>𝑌</m:t>
                      </m:r>
                      <m:r>
                        <a:rPr lang="zh-CN" altLang="en-US" sz="2400" i="1" dirty="0" smtClean="0">
                          <a:latin typeface="Cambria Math" panose="02040503050406030204" pitchFamily="18" charset="0"/>
                        </a:rPr>
                        <m:t> = −70.981 + 0.8319 </m:t>
                      </m:r>
                      <m:r>
                        <a:rPr lang="zh-CN" altLang="en-US" sz="2400" i="1" dirty="0" smtClean="0">
                          <a:latin typeface="Cambria Math" panose="02040503050406030204" pitchFamily="18" charset="0"/>
                        </a:rPr>
                        <m:t>𝑋</m:t>
                      </m:r>
                    </m:oMath>
                  </m:oMathPara>
                </a14:m>
                <a:endParaRPr lang="zh-CN" altLang="en-US" sz="2400" dirty="0"/>
              </a:p>
            </p:txBody>
          </p:sp>
        </mc:Choice>
        <mc:Fallback xmlns="">
          <p:sp>
            <p:nvSpPr>
              <p:cNvPr id="6" name="文本框 5">
                <a:extLst>
                  <a:ext uri="{FF2B5EF4-FFF2-40B4-BE49-F238E27FC236}">
                    <a16:creationId xmlns:a16="http://schemas.microsoft.com/office/drawing/2014/main" id="{35E00BB6-B16C-2357-92FC-A2A84A4E8686}"/>
                  </a:ext>
                </a:extLst>
              </p:cNvPr>
              <p:cNvSpPr txBox="1">
                <a:spLocks noRot="1" noChangeAspect="1" noMove="1" noResize="1" noEditPoints="1" noAdjustHandles="1" noChangeArrowheads="1" noChangeShapeType="1" noTextEdit="1"/>
              </p:cNvSpPr>
              <p:nvPr/>
            </p:nvSpPr>
            <p:spPr>
              <a:xfrm>
                <a:off x="1137285" y="5926886"/>
                <a:ext cx="3822065" cy="46037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4959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C192CD-6967-D6FB-4C40-00A4C6FEC455}"/>
              </a:ext>
            </a:extLst>
          </p:cNvPr>
          <p:cNvSpPr>
            <a:spLocks noGrp="1"/>
          </p:cNvSpPr>
          <p:nvPr>
            <p:ph type="title"/>
          </p:nvPr>
        </p:nvSpPr>
        <p:spPr/>
        <p:txBody>
          <a:bodyPr>
            <a:normAutofit fontScale="90000"/>
          </a:bodyPr>
          <a:lstStyle/>
          <a:p>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7.2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线性回归分析模型</a:t>
            </a:r>
            <a:br>
              <a:rPr kumimoji="0" lang="en-US" altLang="zh-CN" sz="49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7.2.1</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 一元线性回归模型</a:t>
            </a:r>
            <a:endParaRPr lang="zh-CN" altLang="en-US" dirty="0"/>
          </a:p>
        </p:txBody>
      </p:sp>
      <p:sp>
        <p:nvSpPr>
          <p:cNvPr id="3" name="内容占位符 2">
            <a:extLst>
              <a:ext uri="{FF2B5EF4-FFF2-40B4-BE49-F238E27FC236}">
                <a16:creationId xmlns:a16="http://schemas.microsoft.com/office/drawing/2014/main" id="{12B294F6-6B2F-0600-383F-8CC278BF0722}"/>
              </a:ext>
            </a:extLst>
          </p:cNvPr>
          <p:cNvSpPr>
            <a:spLocks noGrp="1"/>
          </p:cNvSpPr>
          <p:nvPr>
            <p:ph idx="1"/>
          </p:nvPr>
        </p:nvSpPr>
        <p:spPr>
          <a:xfrm>
            <a:off x="777240" y="1825625"/>
            <a:ext cx="1992854" cy="4351338"/>
          </a:xfrm>
        </p:spPr>
        <p:txBody>
          <a:bodyPr/>
          <a:lstStyle/>
          <a:p>
            <a:pPr marL="0" indent="0">
              <a:buNone/>
            </a:pPr>
            <a:r>
              <a:rPr lang="zh-CN" altLang="en-US" sz="2800" dirty="0">
                <a:solidFill>
                  <a:srgbClr val="0033CC"/>
                </a:solidFill>
              </a:rPr>
              <a:t>一元线性回归模型检验</a:t>
            </a:r>
            <a:r>
              <a:rPr lang="en-US" altLang="zh-CN" sz="2800" dirty="0">
                <a:solidFill>
                  <a:srgbClr val="0033CC"/>
                </a:solidFill>
              </a:rPr>
              <a:t>summary()</a:t>
            </a:r>
          </a:p>
          <a:p>
            <a:pPr marL="0" indent="0">
              <a:buNone/>
            </a:pPr>
            <a:endParaRPr lang="en-US" altLang="zh-CN" dirty="0"/>
          </a:p>
          <a:p>
            <a:endParaRPr lang="zh-CN" altLang="en-US" dirty="0"/>
          </a:p>
        </p:txBody>
      </p:sp>
      <p:pic>
        <p:nvPicPr>
          <p:cNvPr id="4" name="图片 3">
            <a:extLst>
              <a:ext uri="{FF2B5EF4-FFF2-40B4-BE49-F238E27FC236}">
                <a16:creationId xmlns:a16="http://schemas.microsoft.com/office/drawing/2014/main" id="{03543429-E414-467B-A6FF-2C8E245683A2}"/>
              </a:ext>
            </a:extLst>
          </p:cNvPr>
          <p:cNvPicPr>
            <a:picLocks noChangeAspect="1"/>
          </p:cNvPicPr>
          <p:nvPr/>
        </p:nvPicPr>
        <p:blipFill>
          <a:blip r:embed="rId2"/>
          <a:stretch>
            <a:fillRect/>
          </a:stretch>
        </p:blipFill>
        <p:spPr>
          <a:xfrm>
            <a:off x="2770094" y="1746885"/>
            <a:ext cx="9328150" cy="5111115"/>
          </a:xfrm>
          <a:prstGeom prst="rect">
            <a:avLst/>
          </a:prstGeom>
        </p:spPr>
      </p:pic>
    </p:spTree>
    <p:extLst>
      <p:ext uri="{BB962C8B-B14F-4D97-AF65-F5344CB8AC3E}">
        <p14:creationId xmlns:p14="http://schemas.microsoft.com/office/powerpoint/2010/main" val="1025829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C192CD-6967-D6FB-4C40-00A4C6FEC455}"/>
              </a:ext>
            </a:extLst>
          </p:cNvPr>
          <p:cNvSpPr>
            <a:spLocks noGrp="1"/>
          </p:cNvSpPr>
          <p:nvPr>
            <p:ph type="title"/>
          </p:nvPr>
        </p:nvSpPr>
        <p:spPr/>
        <p:txBody>
          <a:bodyPr>
            <a:normAutofit fontScale="90000"/>
          </a:bodyPr>
          <a:lstStyle/>
          <a:p>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7.2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线性回归分析模型</a:t>
            </a:r>
            <a:br>
              <a:rPr kumimoji="0" lang="en-US" altLang="zh-CN" sz="49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7.2.2</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 </a:t>
            </a:r>
            <a:r>
              <a:rPr lang="zh-CN" altLang="en-US" sz="3600" dirty="0">
                <a:solidFill>
                  <a:srgbClr val="243041"/>
                </a:solidFill>
              </a:rPr>
              <a:t>多</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元线性回归模型</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B294F6-6B2F-0600-383F-8CC278BF0722}"/>
                  </a:ext>
                </a:extLst>
              </p:cNvPr>
              <p:cNvSpPr>
                <a:spLocks noGrp="1"/>
              </p:cNvSpPr>
              <p:nvPr>
                <p:ph idx="1"/>
              </p:nvPr>
            </p:nvSpPr>
            <p:spPr/>
            <p:txBody>
              <a:bodyPr/>
              <a:lstStyle/>
              <a:p>
                <a:pPr marL="0" indent="0">
                  <a:buNone/>
                </a:pPr>
                <a:r>
                  <a:rPr lang="zh-CN" altLang="en-US" sz="2800" dirty="0">
                    <a:solidFill>
                      <a:srgbClr val="0033CC"/>
                    </a:solidFill>
                  </a:rPr>
                  <a:t>多元线性回归模型简介</a:t>
                </a:r>
                <a:endParaRPr lang="en-US" altLang="zh-CN" sz="2800" dirty="0">
                  <a:solidFill>
                    <a:srgbClr val="0033CC"/>
                  </a:solidFill>
                </a:endParaRPr>
              </a:p>
              <a:p>
                <a:r>
                  <a:rPr lang="zh-CN" altLang="en-US" dirty="0"/>
                  <a:t>设随机变量</a:t>
                </a:r>
                <a14:m>
                  <m:oMath xmlns:m="http://schemas.openxmlformats.org/officeDocument/2006/math">
                    <m:r>
                      <a:rPr lang="en-US" altLang="zh-CN" i="1" dirty="0" smtClean="0">
                        <a:latin typeface="Cambria Math" panose="02040503050406030204" pitchFamily="18" charset="0"/>
                      </a:rPr>
                      <m:t>𝑦</m:t>
                    </m:r>
                  </m:oMath>
                </a14:m>
                <a:r>
                  <a:rPr lang="zh-CN" altLang="en-US" dirty="0"/>
                  <a:t>与一般变量</a:t>
                </a:r>
                <a14:m>
                  <m:oMath xmlns:m="http://schemas.openxmlformats.org/officeDocument/2006/math">
                    <m:r>
                      <a:rPr lang="en-US" altLang="zh-CN" i="1" dirty="0" smtClean="0">
                        <a:latin typeface="Cambria Math" panose="02040503050406030204" pitchFamily="18" charset="0"/>
                      </a:rPr>
                      <m:t>𝑥</m:t>
                    </m:r>
                  </m:oMath>
                </a14:m>
                <a:r>
                  <a:rPr lang="zh-CN" altLang="en-US" dirty="0"/>
                  <a:t>之间的关系是线性的，其回归模型为：</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𝛽</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𝛽</m:t>
                          </m:r>
                        </m:e>
                        <m:sub>
                          <m:r>
                            <a:rPr lang="en-US" altLang="zh-CN" b="0" i="1" smtClean="0">
                              <a:latin typeface="Cambria Math" panose="02040503050406030204" pitchFamily="18" charset="0"/>
                            </a:rPr>
                            <m:t>𝑝</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𝜀</m:t>
                      </m:r>
                    </m:oMath>
                  </m:oMathPara>
                </a14:m>
                <a:endParaRPr lang="en-US" altLang="zh-CN" dirty="0"/>
              </a:p>
              <a:p>
                <a:r>
                  <a:rPr lang="zh-CN" altLang="en-US" dirty="0"/>
                  <a:t>将其写成矩阵形式：</a:t>
                </a:r>
                <a14:m>
                  <m:oMath xmlns:m="http://schemas.openxmlformats.org/officeDocument/2006/math">
                    <m:r>
                      <a:rPr lang="en-US" altLang="zh-CN" i="1" dirty="0" smtClean="0">
                        <a:latin typeface="Cambria Math" panose="02040503050406030204" pitchFamily="18" charset="0"/>
                      </a:rPr>
                      <m:t>𝑦</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𝑋</m:t>
                    </m:r>
                    <m:r>
                      <a:rPr lang="en-US" altLang="zh-CN" b="0" i="1" dirty="0" smtClean="0">
                        <a:latin typeface="Cambria Math" panose="02040503050406030204" pitchFamily="18" charset="0"/>
                      </a:rPr>
                      <m:t>𝛽</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𝜀</m:t>
                    </m:r>
                  </m:oMath>
                </a14:m>
                <a:r>
                  <a:rPr lang="zh-CN" altLang="en-US" dirty="0"/>
                  <a:t>，其中：</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𝑦</m:t>
                                    </m:r>
                                  </m:e>
                                  <m:sub>
                                    <m:r>
                                      <m:rPr>
                                        <m:brk m:alnAt="7"/>
                                      </m:rPr>
                                      <a:rPr lang="en-US" altLang="zh-CN" b="0" i="1" smtClean="0">
                                        <a:latin typeface="Cambria Math" panose="02040503050406030204" pitchFamily="18" charset="0"/>
                                      </a:rPr>
                                      <m:t>1</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e>
                            </m:mr>
                            <m:mr>
                              <m:e>
                                <m:m>
                                  <m:mPr>
                                    <m:mcs>
                                      <m:mc>
                                        <m:mcPr>
                                          <m:count m:val="1"/>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𝑛</m:t>
                                          </m:r>
                                        </m:sub>
                                      </m:sSub>
                                    </m:e>
                                  </m:mr>
                                </m:m>
                              </m:e>
                            </m:mr>
                          </m:m>
                        </m:e>
                      </m:d>
                      <m:r>
                        <a:rPr lang="en-US" altLang="zh-CN" b="0" i="1" smtClean="0">
                          <a:latin typeface="Cambria Math" panose="02040503050406030204" pitchFamily="18" charset="0"/>
                        </a:rPr>
                        <m:t>, </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m>
                                  <m:mPr>
                                    <m:mcs>
                                      <m:mc>
                                        <m:mcPr>
                                          <m:count m:val="2"/>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1</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11</m:t>
                                          </m:r>
                                        </m:sub>
                                      </m:sSub>
                                    </m:e>
                                  </m:mr>
                                  <m:mr>
                                    <m:e>
                                      <m:r>
                                        <a:rPr lang="en-US" altLang="zh-CN" i="1">
                                          <a:latin typeface="Cambria Math" panose="02040503050406030204" pitchFamily="18" charset="0"/>
                                        </a:rPr>
                                        <m:t>1</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21</m:t>
                                          </m:r>
                                        </m:sub>
                                      </m:sSub>
                                    </m:e>
                                  </m:mr>
                                </m:m>
                              </m:e>
                              <m:e>
                                <m:r>
                                  <a:rPr lang="en-US" altLang="zh-CN" i="1">
                                    <a:latin typeface="Cambria Math" panose="02040503050406030204" pitchFamily="18" charset="0"/>
                                  </a:rPr>
                                  <m:t>⋯</m:t>
                                </m:r>
                              </m:e>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𝑥</m:t>
                                          </m:r>
                                        </m:e>
                                        <m:sub>
                                          <m:r>
                                            <m:rPr>
                                              <m:brk m:alnAt="7"/>
                                            </m:rPr>
                                            <a:rPr lang="en-US" altLang="zh-CN" i="1">
                                              <a:latin typeface="Cambria Math" panose="02040503050406030204" pitchFamily="18" charset="0"/>
                                            </a:rPr>
                                            <m:t>1</m:t>
                                          </m:r>
                                          <m:r>
                                            <a:rPr lang="en-US" altLang="zh-CN" i="1">
                                              <a:latin typeface="Cambria Math" panose="02040503050406030204" pitchFamily="18" charset="0"/>
                                            </a:rPr>
                                            <m:t>𝑝</m:t>
                                          </m:r>
                                        </m:sub>
                                      </m:sSub>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r>
                                            <a:rPr lang="en-US" altLang="zh-CN" i="1">
                                              <a:latin typeface="Cambria Math" panose="02040503050406030204" pitchFamily="18" charset="0"/>
                                            </a:rPr>
                                            <m:t>𝑝</m:t>
                                          </m:r>
                                        </m:sub>
                                      </m:sSub>
                                    </m:e>
                                  </m:mr>
                                </m:m>
                              </m:e>
                            </m:mr>
                            <m:mr>
                              <m:e>
                                <m:m>
                                  <m:mPr>
                                    <m:mcs>
                                      <m:mc>
                                        <m:mcPr>
                                          <m:count m:val="2"/>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 </m:t>
                                      </m:r>
                                    </m:e>
                                    <m:e>
                                      <m:r>
                                        <a:rPr lang="en-US" altLang="zh-CN" i="1">
                                          <a:latin typeface="Cambria Math" panose="02040503050406030204" pitchFamily="18" charset="0"/>
                                        </a:rPr>
                                        <m:t> ⋮</m:t>
                                      </m:r>
                                    </m:e>
                                  </m:mr>
                                </m:m>
                              </m:e>
                              <m:e>
                                <m:r>
                                  <a:rPr lang="en-US" altLang="zh-CN" i="1">
                                    <a:latin typeface="Cambria Math" panose="02040503050406030204" pitchFamily="18" charset="0"/>
                                  </a:rPr>
                                  <m:t>⋱</m:t>
                                </m:r>
                              </m:e>
                              <m:e>
                                <m:r>
                                  <a:rPr lang="en-US" altLang="zh-CN" i="1">
                                    <a:latin typeface="Cambria Math" panose="02040503050406030204" pitchFamily="18" charset="0"/>
                                  </a:rPr>
                                  <m:t>⋮</m:t>
                                </m:r>
                              </m:e>
                            </m:mr>
                            <m:mr>
                              <m:e>
                                <m:m>
                                  <m:mPr>
                                    <m:mcs>
                                      <m:mc>
                                        <m:mcPr>
                                          <m:count m:val="2"/>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1</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r>
                                            <a:rPr lang="en-US" altLang="zh-CN" i="1">
                                              <a:latin typeface="Cambria Math" panose="02040503050406030204" pitchFamily="18" charset="0"/>
                                            </a:rPr>
                                            <m:t>1</m:t>
                                          </m:r>
                                        </m:sub>
                                      </m:sSub>
                                    </m:e>
                                  </m:mr>
                                </m:m>
                              </m:e>
                              <m:e>
                                <m:r>
                                  <a:rPr lang="en-US" altLang="zh-CN" i="1">
                                    <a:latin typeface="Cambria Math" panose="02040503050406030204" pitchFamily="18" charset="0"/>
                                  </a:rPr>
                                  <m:t>⋯</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𝑛𝑝</m:t>
                                    </m:r>
                                  </m:sub>
                                </m:sSub>
                              </m:e>
                            </m:mr>
                          </m:m>
                        </m:e>
                      </m:d>
                      <m:r>
                        <a:rPr lang="en-US" altLang="zh-CN" b="0" i="1" smtClean="0">
                          <a:latin typeface="Cambria Math" panose="02040503050406030204" pitchFamily="18" charset="0"/>
                        </a:rPr>
                        <m:t>, </m:t>
                      </m:r>
                      <m:r>
                        <a:rPr lang="en-US" altLang="zh-CN" b="0" i="1" smtClean="0">
                          <a:latin typeface="Cambria Math" panose="02040503050406030204" pitchFamily="18" charset="0"/>
                        </a:rPr>
                        <m:t>𝛽</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0</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1</m:t>
                                    </m:r>
                                  </m:sub>
                                </m:sSub>
                              </m:e>
                            </m:mr>
                            <m:mr>
                              <m:e>
                                <m:m>
                                  <m:mPr>
                                    <m:mcs>
                                      <m:mc>
                                        <m:mcPr>
                                          <m:count m:val="1"/>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𝑝</m:t>
                                          </m:r>
                                        </m:sub>
                                      </m:sSub>
                                    </m:e>
                                  </m:mr>
                                </m:m>
                              </m:e>
                            </m:mr>
                          </m:m>
                        </m:e>
                      </m:d>
                      <m:r>
                        <a:rPr lang="en-US" altLang="zh-CN" b="0" i="1" smtClean="0">
                          <a:latin typeface="Cambria Math" panose="02040503050406030204" pitchFamily="18" charset="0"/>
                        </a:rPr>
                        <m:t>, </m:t>
                      </m:r>
                      <m:r>
                        <a:rPr lang="en-US" altLang="zh-CN" b="0" i="1" smtClean="0">
                          <a:latin typeface="Cambria Math" panose="02040503050406030204" pitchFamily="18" charset="0"/>
                        </a:rPr>
                        <m:t>𝜀</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𝜀</m:t>
                                    </m:r>
                                  </m:e>
                                  <m:sub>
                                    <m:r>
                                      <a:rPr lang="en-US" altLang="zh-CN" b="0" i="1" smtClean="0">
                                        <a:latin typeface="Cambria Math" panose="02040503050406030204" pitchFamily="18" charset="0"/>
                                      </a:rPr>
                                      <m:t>1</m:t>
                                    </m:r>
                                  </m:sub>
                                </m:sSub>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𝜀</m:t>
                                    </m:r>
                                  </m:e>
                                  <m:sub>
                                    <m:r>
                                      <a:rPr lang="en-US" altLang="zh-CN" b="0" i="1" smtClean="0">
                                        <a:latin typeface="Cambria Math" panose="02040503050406030204" pitchFamily="18" charset="0"/>
                                      </a:rPr>
                                      <m:t>2</m:t>
                                    </m:r>
                                  </m:sub>
                                </m:sSub>
                              </m:e>
                            </m:mr>
                            <m:mr>
                              <m:e>
                                <m:m>
                                  <m:mPr>
                                    <m:mcs>
                                      <m:mc>
                                        <m:mcPr>
                                          <m:count m:val="1"/>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m:t>
                                      </m:r>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𝜀</m:t>
                                          </m:r>
                                        </m:e>
                                        <m:sub>
                                          <m:r>
                                            <a:rPr lang="en-US" altLang="zh-CN" b="0" i="1" smtClean="0">
                                              <a:latin typeface="Cambria Math" panose="02040503050406030204" pitchFamily="18" charset="0"/>
                                            </a:rPr>
                                            <m:t>𝑛</m:t>
                                          </m:r>
                                        </m:sub>
                                      </m:sSub>
                                    </m:e>
                                  </m:mr>
                                </m:m>
                              </m:e>
                            </m:mr>
                          </m:m>
                        </m:e>
                      </m:d>
                    </m:oMath>
                  </m:oMathPara>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12B294F6-6B2F-0600-383F-8CC278BF0722}"/>
                  </a:ext>
                </a:extLst>
              </p:cNvPr>
              <p:cNvSpPr>
                <a:spLocks noGrp="1" noRot="1" noChangeAspect="1" noMove="1" noResize="1" noEditPoints="1" noAdjustHandles="1" noChangeArrowheads="1" noChangeShapeType="1" noTextEdit="1"/>
              </p:cNvSpPr>
              <p:nvPr>
                <p:ph idx="1"/>
              </p:nvPr>
            </p:nvSpPr>
            <p:spPr>
              <a:blipFill>
                <a:blip r:embed="rId2"/>
                <a:stretch>
                  <a:fillRect l="-1201" t="-5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27700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C192CD-6967-D6FB-4C40-00A4C6FEC455}"/>
              </a:ext>
            </a:extLst>
          </p:cNvPr>
          <p:cNvSpPr>
            <a:spLocks noGrp="1"/>
          </p:cNvSpPr>
          <p:nvPr>
            <p:ph type="title"/>
          </p:nvPr>
        </p:nvSpPr>
        <p:spPr/>
        <p:txBody>
          <a:bodyPr>
            <a:normAutofit fontScale="90000"/>
          </a:bodyPr>
          <a:lstStyle/>
          <a:p>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7.2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线性回归分析模型</a:t>
            </a:r>
            <a:br>
              <a:rPr kumimoji="0" lang="en-US" altLang="zh-CN" sz="49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7.2.2</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 </a:t>
            </a:r>
            <a:r>
              <a:rPr lang="zh-CN" altLang="en-US" sz="3600" dirty="0">
                <a:solidFill>
                  <a:srgbClr val="243041"/>
                </a:solidFill>
              </a:rPr>
              <a:t>多</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元线性回归模型</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B294F6-6B2F-0600-383F-8CC278BF0722}"/>
                  </a:ext>
                </a:extLst>
              </p:cNvPr>
              <p:cNvSpPr>
                <a:spLocks noGrp="1"/>
              </p:cNvSpPr>
              <p:nvPr>
                <p:ph idx="1"/>
              </p:nvPr>
            </p:nvSpPr>
            <p:spPr>
              <a:xfrm>
                <a:off x="777240" y="1825624"/>
                <a:ext cx="10659110" cy="4955699"/>
              </a:xfrm>
            </p:spPr>
            <p:txBody>
              <a:bodyPr>
                <a:normAutofit/>
              </a:bodyPr>
              <a:lstStyle/>
              <a:p>
                <a:pPr marL="0" indent="0">
                  <a:buNone/>
                </a:pPr>
                <a:r>
                  <a:rPr lang="zh-CN" altLang="en-US" sz="2800" dirty="0">
                    <a:solidFill>
                      <a:srgbClr val="0033CC"/>
                    </a:solidFill>
                  </a:rPr>
                  <a:t>多元线性回归模型</a:t>
                </a:r>
                <a:r>
                  <a:rPr lang="en-US" altLang="zh-CN" sz="2800" dirty="0" err="1">
                    <a:solidFill>
                      <a:srgbClr val="0033CC"/>
                    </a:solidFill>
                  </a:rPr>
                  <a:t>lm</a:t>
                </a:r>
                <a:r>
                  <a:rPr lang="en-US" altLang="zh-CN" sz="2800" dirty="0">
                    <a:solidFill>
                      <a:srgbClr val="0033CC"/>
                    </a:solidFill>
                  </a:rPr>
                  <a:t>()</a:t>
                </a:r>
              </a:p>
              <a:p>
                <a:pPr marL="0" indent="0">
                  <a:buNone/>
                </a:pPr>
                <a:endParaRPr lang="en-US" altLang="zh-CN" sz="2800" dirty="0">
                  <a:solidFill>
                    <a:srgbClr val="0033CC"/>
                  </a:solidFill>
                </a:endParaRPr>
              </a:p>
              <a:p>
                <a:pPr marL="0" indent="0">
                  <a:buNone/>
                </a:pPr>
                <a:endParaRPr lang="en-US" altLang="zh-CN" sz="2800" dirty="0">
                  <a:solidFill>
                    <a:srgbClr val="0033CC"/>
                  </a:solidFill>
                </a:endParaRPr>
              </a:p>
              <a:p>
                <a:pPr marL="0" indent="0">
                  <a:buNone/>
                </a:pPr>
                <a:endParaRPr lang="en-US" altLang="zh-CN" sz="2800" dirty="0">
                  <a:solidFill>
                    <a:srgbClr val="0033CC"/>
                  </a:solidFill>
                </a:endParaRPr>
              </a:p>
              <a:p>
                <a:pPr marL="0" indent="0">
                  <a:buNone/>
                </a:pPr>
                <a:endParaRPr lang="en-US" altLang="zh-CN" sz="2800" dirty="0">
                  <a:solidFill>
                    <a:srgbClr val="0033CC"/>
                  </a:solidFill>
                </a:endParaRPr>
              </a:p>
              <a:p>
                <a:pPr marL="0" indent="0">
                  <a:buNone/>
                </a:pPr>
                <a:endParaRPr lang="en-US" altLang="zh-CN" sz="2800" dirty="0">
                  <a:solidFill>
                    <a:srgbClr val="0033CC"/>
                  </a:solidFill>
                </a:endParaRPr>
              </a:p>
              <a:p>
                <a:pPr marL="0" indent="0">
                  <a:spcBef>
                    <a:spcPts val="2400"/>
                  </a:spcBef>
                  <a:buNone/>
                </a:pPr>
                <a:r>
                  <a:rPr lang="zh-CN" altLang="en-US" dirty="0">
                    <a:solidFill>
                      <a:schemeClr val="tx1"/>
                    </a:solidFill>
                  </a:rPr>
                  <a:t>于是我们就得到线性回归模型</a:t>
                </a:r>
                <a:endParaRPr lang="en-US" altLang="zh-CN"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𝑤𝑒𝑖𝑔h𝑡</m:t>
                      </m:r>
                      <m:r>
                        <a:rPr lang="en-US" altLang="zh-CN" sz="2800" b="0" i="1" smtClean="0">
                          <a:latin typeface="Cambria Math" panose="02040503050406030204" pitchFamily="18" charset="0"/>
                        </a:rPr>
                        <m:t>=−71.86674+0.83885 </m:t>
                      </m:r>
                      <m:r>
                        <a:rPr lang="en-US" altLang="zh-CN" sz="2800" b="0" i="1" smtClean="0">
                          <a:latin typeface="Cambria Math" panose="02040503050406030204" pitchFamily="18" charset="0"/>
                        </a:rPr>
                        <m:t>h𝑒𝑖𝑔h𝑡</m:t>
                      </m:r>
                      <m:r>
                        <a:rPr lang="en-US" altLang="zh-CN" sz="2800" b="0" i="1" smtClean="0">
                          <a:latin typeface="Cambria Math" panose="02040503050406030204" pitchFamily="18" charset="0"/>
                        </a:rPr>
                        <m:t>−0.00994 </m:t>
                      </m:r>
                      <m:r>
                        <a:rPr lang="en-US" altLang="zh-CN" sz="2800" b="0" i="1" smtClean="0">
                          <a:latin typeface="Cambria Math" panose="02040503050406030204" pitchFamily="18" charset="0"/>
                        </a:rPr>
                        <m:t>𝑖𝑛𝑐𝑜𝑚𝑒</m:t>
                      </m:r>
                    </m:oMath>
                  </m:oMathPara>
                </a14:m>
                <a:endParaRPr lang="en-US" altLang="zh-CN" sz="2800" dirty="0"/>
              </a:p>
              <a:p>
                <a:endParaRPr lang="zh-CN" altLang="en-US" dirty="0"/>
              </a:p>
            </p:txBody>
          </p:sp>
        </mc:Choice>
        <mc:Fallback xmlns="">
          <p:sp>
            <p:nvSpPr>
              <p:cNvPr id="3" name="内容占位符 2">
                <a:extLst>
                  <a:ext uri="{FF2B5EF4-FFF2-40B4-BE49-F238E27FC236}">
                    <a16:creationId xmlns:a16="http://schemas.microsoft.com/office/drawing/2014/main" id="{12B294F6-6B2F-0600-383F-8CC278BF0722}"/>
                  </a:ext>
                </a:extLst>
              </p:cNvPr>
              <p:cNvSpPr>
                <a:spLocks noGrp="1" noRot="1" noChangeAspect="1" noMove="1" noResize="1" noEditPoints="1" noAdjustHandles="1" noChangeArrowheads="1" noChangeShapeType="1" noTextEdit="1"/>
              </p:cNvSpPr>
              <p:nvPr>
                <p:ph idx="1"/>
              </p:nvPr>
            </p:nvSpPr>
            <p:spPr>
              <a:xfrm>
                <a:off x="777240" y="1825624"/>
                <a:ext cx="10659110" cy="4955699"/>
              </a:xfrm>
              <a:blipFill>
                <a:blip r:embed="rId3"/>
                <a:stretch>
                  <a:fillRect l="-1201" t="-49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9F2A2C5-F887-93E8-9634-BE3D2EB26BDE}"/>
              </a:ext>
            </a:extLst>
          </p:cNvPr>
          <p:cNvPicPr>
            <a:picLocks noChangeAspect="1"/>
          </p:cNvPicPr>
          <p:nvPr/>
        </p:nvPicPr>
        <p:blipFill>
          <a:blip r:embed="rId4"/>
          <a:stretch>
            <a:fillRect/>
          </a:stretch>
        </p:blipFill>
        <p:spPr>
          <a:xfrm>
            <a:off x="1289367" y="2429986"/>
            <a:ext cx="9872980" cy="3142615"/>
          </a:xfrm>
          <a:prstGeom prst="rect">
            <a:avLst/>
          </a:prstGeom>
        </p:spPr>
      </p:pic>
    </p:spTree>
    <p:extLst>
      <p:ext uri="{BB962C8B-B14F-4D97-AF65-F5344CB8AC3E}">
        <p14:creationId xmlns:p14="http://schemas.microsoft.com/office/powerpoint/2010/main" val="366555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C192CD-6967-D6FB-4C40-00A4C6FEC455}"/>
              </a:ext>
            </a:extLst>
          </p:cNvPr>
          <p:cNvSpPr>
            <a:spLocks noGrp="1"/>
          </p:cNvSpPr>
          <p:nvPr>
            <p:ph type="title"/>
          </p:nvPr>
        </p:nvSpPr>
        <p:spPr/>
        <p:txBody>
          <a:bodyPr>
            <a:normAutofit fontScale="90000"/>
          </a:bodyPr>
          <a:lstStyle/>
          <a:p>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7.2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线性回归分析模型</a:t>
            </a:r>
            <a:br>
              <a:rPr kumimoji="0" lang="en-US" altLang="zh-CN" sz="49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7.2.2</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 </a:t>
            </a:r>
            <a:r>
              <a:rPr lang="zh-CN" altLang="en-US" sz="3600" dirty="0">
                <a:solidFill>
                  <a:srgbClr val="243041"/>
                </a:solidFill>
              </a:rPr>
              <a:t>多</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元线性回归模型</a:t>
            </a:r>
            <a:endParaRPr lang="zh-CN" altLang="en-US" dirty="0"/>
          </a:p>
        </p:txBody>
      </p:sp>
      <p:sp>
        <p:nvSpPr>
          <p:cNvPr id="3" name="内容占位符 2">
            <a:extLst>
              <a:ext uri="{FF2B5EF4-FFF2-40B4-BE49-F238E27FC236}">
                <a16:creationId xmlns:a16="http://schemas.microsoft.com/office/drawing/2014/main" id="{12B294F6-6B2F-0600-383F-8CC278BF0722}"/>
              </a:ext>
            </a:extLst>
          </p:cNvPr>
          <p:cNvSpPr>
            <a:spLocks noGrp="1"/>
          </p:cNvSpPr>
          <p:nvPr>
            <p:ph idx="1"/>
          </p:nvPr>
        </p:nvSpPr>
        <p:spPr>
          <a:xfrm>
            <a:off x="777239" y="1825625"/>
            <a:ext cx="8079889" cy="4351338"/>
          </a:xfrm>
        </p:spPr>
        <p:txBody>
          <a:bodyPr/>
          <a:lstStyle/>
          <a:p>
            <a:pPr marL="0" indent="0">
              <a:buNone/>
            </a:pPr>
            <a:r>
              <a:rPr lang="zh-CN" altLang="en-US" sz="2800" dirty="0">
                <a:solidFill>
                  <a:srgbClr val="0033CC"/>
                </a:solidFill>
              </a:rPr>
              <a:t>多元线性回归模型检验</a:t>
            </a:r>
            <a:r>
              <a:rPr lang="en-US" altLang="zh-CN" sz="2800" dirty="0">
                <a:solidFill>
                  <a:srgbClr val="0033CC"/>
                </a:solidFill>
              </a:rPr>
              <a:t>summary()</a:t>
            </a:r>
          </a:p>
          <a:p>
            <a:endParaRPr lang="en-US" altLang="zh-CN" dirty="0"/>
          </a:p>
          <a:p>
            <a:endParaRPr lang="zh-CN" altLang="en-US" dirty="0"/>
          </a:p>
        </p:txBody>
      </p:sp>
      <p:pic>
        <p:nvPicPr>
          <p:cNvPr id="4" name="图片 3">
            <a:extLst>
              <a:ext uri="{FF2B5EF4-FFF2-40B4-BE49-F238E27FC236}">
                <a16:creationId xmlns:a16="http://schemas.microsoft.com/office/drawing/2014/main" id="{30EAA8B3-E4A2-509E-D818-CE56CC8E8A1A}"/>
              </a:ext>
            </a:extLst>
          </p:cNvPr>
          <p:cNvPicPr>
            <a:picLocks noChangeAspect="1"/>
          </p:cNvPicPr>
          <p:nvPr/>
        </p:nvPicPr>
        <p:blipFill>
          <a:blip r:embed="rId3"/>
          <a:stretch>
            <a:fillRect/>
          </a:stretch>
        </p:blipFill>
        <p:spPr>
          <a:xfrm>
            <a:off x="1380564" y="2398940"/>
            <a:ext cx="9430871" cy="4459060"/>
          </a:xfrm>
          <a:prstGeom prst="rect">
            <a:avLst/>
          </a:prstGeom>
        </p:spPr>
      </p:pic>
    </p:spTree>
    <p:extLst>
      <p:ext uri="{BB962C8B-B14F-4D97-AF65-F5344CB8AC3E}">
        <p14:creationId xmlns:p14="http://schemas.microsoft.com/office/powerpoint/2010/main" val="1152019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C192CD-6967-D6FB-4C40-00A4C6FEC455}"/>
              </a:ext>
            </a:extLst>
          </p:cNvPr>
          <p:cNvSpPr>
            <a:spLocks noGrp="1"/>
          </p:cNvSpPr>
          <p:nvPr>
            <p:ph type="title"/>
          </p:nvPr>
        </p:nvSpPr>
        <p:spPr/>
        <p:txBody>
          <a:bodyPr>
            <a:normAutofit fontScale="90000"/>
          </a:bodyPr>
          <a:lstStyle/>
          <a:p>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7.2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线性回归分析模型</a:t>
            </a:r>
            <a:br>
              <a:rPr kumimoji="0" lang="en-US" altLang="zh-CN" sz="49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7.2.3</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 </a:t>
            </a:r>
            <a:r>
              <a:rPr lang="zh-CN" altLang="en-US" sz="3600" dirty="0">
                <a:solidFill>
                  <a:srgbClr val="243041"/>
                </a:solidFill>
              </a:rPr>
              <a:t>多</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元回归诊断</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B294F6-6B2F-0600-383F-8CC278BF0722}"/>
                  </a:ext>
                </a:extLst>
              </p:cNvPr>
              <p:cNvSpPr>
                <a:spLocks noGrp="1"/>
              </p:cNvSpPr>
              <p:nvPr>
                <p:ph idx="1"/>
              </p:nvPr>
            </p:nvSpPr>
            <p:spPr/>
            <p:txBody>
              <a:bodyPr/>
              <a:lstStyle/>
              <a:p>
                <a:pPr marL="0" indent="0">
                  <a:buNone/>
                </a:pPr>
                <a:r>
                  <a:rPr lang="zh-CN" altLang="en-US" sz="2800" dirty="0">
                    <a:solidFill>
                      <a:srgbClr val="0033CC"/>
                    </a:solidFill>
                  </a:rPr>
                  <a:t>残差值</a:t>
                </a:r>
                <a:r>
                  <a:rPr lang="en-US" altLang="zh-CN" sz="2800" dirty="0">
                    <a:solidFill>
                      <a:srgbClr val="0033CC"/>
                    </a:solidFill>
                  </a:rPr>
                  <a:t>resid()</a:t>
                </a:r>
              </a:p>
              <a:p>
                <a:r>
                  <a:rPr lang="zh-CN" altLang="en-US" dirty="0"/>
                  <a:t>在线性回归中，当把线性模型拟合出来后，计算拟合后的被解释变量的值。然后计算残差</a:t>
                </a:r>
                <a14:m>
                  <m:oMath xmlns:m="http://schemas.openxmlformats.org/officeDocument/2006/math">
                    <m:r>
                      <a:rPr lang="en-US" altLang="zh-CN" i="1" dirty="0" smtClean="0">
                        <a:latin typeface="Cambria Math" panose="02040503050406030204" pitchFamily="18" charset="0"/>
                      </a:rPr>
                      <m:t>𝑒</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𝑦</m:t>
                    </m:r>
                    <m:r>
                      <a:rPr lang="en-US" altLang="zh-CN" i="1" dirty="0" smtClean="0">
                        <a:latin typeface="Cambria Math" panose="02040503050406030204" pitchFamily="18" charset="0"/>
                      </a:rPr>
                      <m:t>−</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𝑦</m:t>
                        </m:r>
                      </m:e>
                    </m:acc>
                  </m:oMath>
                </a14:m>
                <a:r>
                  <a:rPr lang="zh-CN" altLang="en-US" dirty="0"/>
                  <a:t>并作出散点图。</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12B294F6-6B2F-0600-383F-8CC278BF0722}"/>
                  </a:ext>
                </a:extLst>
              </p:cNvPr>
              <p:cNvSpPr>
                <a:spLocks noGrp="1" noRot="1" noChangeAspect="1" noMove="1" noResize="1" noEditPoints="1" noAdjustHandles="1" noChangeArrowheads="1" noChangeShapeType="1" noTextEdit="1"/>
              </p:cNvSpPr>
              <p:nvPr>
                <p:ph idx="1"/>
              </p:nvPr>
            </p:nvSpPr>
            <p:spPr>
              <a:blipFill>
                <a:blip r:embed="rId2"/>
                <a:stretch>
                  <a:fillRect l="-1201" t="-56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23F379E-D2EA-6109-BA2D-1ED019C4F5D0}"/>
              </a:ext>
            </a:extLst>
          </p:cNvPr>
          <p:cNvPicPr>
            <a:picLocks noChangeAspect="1"/>
          </p:cNvPicPr>
          <p:nvPr/>
        </p:nvPicPr>
        <p:blipFill>
          <a:blip r:embed="rId3"/>
          <a:stretch>
            <a:fillRect/>
          </a:stretch>
        </p:blipFill>
        <p:spPr>
          <a:xfrm>
            <a:off x="1715079" y="3770083"/>
            <a:ext cx="4725035" cy="2203450"/>
          </a:xfrm>
          <a:prstGeom prst="rect">
            <a:avLst/>
          </a:prstGeom>
        </p:spPr>
      </p:pic>
      <p:pic>
        <p:nvPicPr>
          <p:cNvPr id="5" name="图片 4">
            <a:extLst>
              <a:ext uri="{FF2B5EF4-FFF2-40B4-BE49-F238E27FC236}">
                <a16:creationId xmlns:a16="http://schemas.microsoft.com/office/drawing/2014/main" id="{A537E263-4D7B-1119-B532-CB5490007578}"/>
              </a:ext>
            </a:extLst>
          </p:cNvPr>
          <p:cNvPicPr>
            <a:picLocks noChangeAspect="1"/>
          </p:cNvPicPr>
          <p:nvPr/>
        </p:nvPicPr>
        <p:blipFill>
          <a:blip r:embed="rId4"/>
          <a:stretch>
            <a:fillRect/>
          </a:stretch>
        </p:blipFill>
        <p:spPr>
          <a:xfrm>
            <a:off x="7397208" y="2904565"/>
            <a:ext cx="4017552" cy="3953435"/>
          </a:xfrm>
          <a:prstGeom prst="rect">
            <a:avLst/>
          </a:prstGeom>
        </p:spPr>
      </p:pic>
    </p:spTree>
    <p:extLst>
      <p:ext uri="{BB962C8B-B14F-4D97-AF65-F5344CB8AC3E}">
        <p14:creationId xmlns:p14="http://schemas.microsoft.com/office/powerpoint/2010/main" val="327856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739BF-52FC-4875-B392-4044CC04F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AA1CAD8-1CD4-40E6-B88B-9D4FF5C3D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0D65577D-83CF-47FA-954E-60C70AFDBB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2361" y="253193"/>
            <a:ext cx="11801644" cy="6229550"/>
            <a:chOff x="162361" y="253193"/>
            <a:chExt cx="11801644" cy="6229550"/>
          </a:xfrm>
        </p:grpSpPr>
        <p:sp>
          <p:nvSpPr>
            <p:cNvPr id="14" name="Oval 13">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439" y="253193"/>
              <a:ext cx="150552" cy="150552"/>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361" y="366560"/>
              <a:ext cx="309716" cy="309716"/>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0638" y="588622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5072" y="6176963"/>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9653" y="596561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标题 1">
            <a:extLst>
              <a:ext uri="{FF2B5EF4-FFF2-40B4-BE49-F238E27FC236}">
                <a16:creationId xmlns:a16="http://schemas.microsoft.com/office/drawing/2014/main" id="{82AD691D-C1F8-4154-B6B4-844FB2942688}"/>
              </a:ext>
            </a:extLst>
          </p:cNvPr>
          <p:cNvSpPr>
            <a:spLocks noGrp="1"/>
          </p:cNvSpPr>
          <p:nvPr>
            <p:ph type="title"/>
          </p:nvPr>
        </p:nvSpPr>
        <p:spPr>
          <a:xfrm>
            <a:off x="770878" y="952023"/>
            <a:ext cx="10773422" cy="1797530"/>
          </a:xfrm>
        </p:spPr>
        <p:txBody>
          <a:bodyPr anchor="t">
            <a:normAutofit/>
          </a:bodyPr>
          <a:lstStyle/>
          <a:p>
            <a:r>
              <a:rPr lang="zh-CN" altLang="en-US" sz="4400"/>
              <a:t>目录</a:t>
            </a:r>
          </a:p>
        </p:txBody>
      </p:sp>
      <p:graphicFrame>
        <p:nvGraphicFramePr>
          <p:cNvPr id="5" name="内容占位符 2">
            <a:extLst>
              <a:ext uri="{FF2B5EF4-FFF2-40B4-BE49-F238E27FC236}">
                <a16:creationId xmlns:a16="http://schemas.microsoft.com/office/drawing/2014/main" id="{51E8C01B-908C-0AA0-BE6F-9A2F073B181D}"/>
              </a:ext>
            </a:extLst>
          </p:cNvPr>
          <p:cNvGraphicFramePr>
            <a:graphicFrameLocks noGrp="1"/>
          </p:cNvGraphicFramePr>
          <p:nvPr>
            <p:ph idx="1"/>
            <p:extLst>
              <p:ext uri="{D42A27DB-BD31-4B8C-83A1-F6EECF244321}">
                <p14:modId xmlns:p14="http://schemas.microsoft.com/office/powerpoint/2010/main" val="2885714870"/>
              </p:ext>
            </p:extLst>
          </p:nvPr>
        </p:nvGraphicFramePr>
        <p:xfrm>
          <a:off x="777875" y="2886075"/>
          <a:ext cx="10658475" cy="3290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038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C192CD-6967-D6FB-4C40-00A4C6FEC455}"/>
              </a:ext>
            </a:extLst>
          </p:cNvPr>
          <p:cNvSpPr>
            <a:spLocks noGrp="1"/>
          </p:cNvSpPr>
          <p:nvPr>
            <p:ph type="title"/>
          </p:nvPr>
        </p:nvSpPr>
        <p:spPr/>
        <p:txBody>
          <a:bodyPr>
            <a:normAutofit fontScale="90000"/>
          </a:bodyPr>
          <a:lstStyle/>
          <a:p>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7.2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线性回归分析模型</a:t>
            </a:r>
            <a:br>
              <a:rPr kumimoji="0" lang="en-US" altLang="zh-CN" sz="49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7.2.4</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 </a:t>
            </a:r>
            <a:r>
              <a:rPr lang="zh-CN" altLang="en-US" sz="3600" dirty="0">
                <a:solidFill>
                  <a:srgbClr val="243041"/>
                </a:solidFill>
              </a:rPr>
              <a:t>分组多</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元回归模型</a:t>
            </a:r>
            <a:endParaRPr lang="zh-CN" altLang="en-US" dirty="0"/>
          </a:p>
        </p:txBody>
      </p:sp>
      <p:sp>
        <p:nvSpPr>
          <p:cNvPr id="3" name="内容占位符 2">
            <a:extLst>
              <a:ext uri="{FF2B5EF4-FFF2-40B4-BE49-F238E27FC236}">
                <a16:creationId xmlns:a16="http://schemas.microsoft.com/office/drawing/2014/main" id="{12B294F6-6B2F-0600-383F-8CC278BF0722}"/>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AF7788D1-FD25-B06F-B868-2CAD69E442EE}"/>
              </a:ext>
            </a:extLst>
          </p:cNvPr>
          <p:cNvPicPr>
            <a:picLocks noChangeAspect="1"/>
          </p:cNvPicPr>
          <p:nvPr/>
        </p:nvPicPr>
        <p:blipFill>
          <a:blip r:embed="rId2"/>
          <a:stretch>
            <a:fillRect/>
          </a:stretch>
        </p:blipFill>
        <p:spPr>
          <a:xfrm>
            <a:off x="876935" y="1868805"/>
            <a:ext cx="10880090" cy="4786630"/>
          </a:xfrm>
          <a:prstGeom prst="rect">
            <a:avLst/>
          </a:prstGeom>
        </p:spPr>
      </p:pic>
    </p:spTree>
    <p:extLst>
      <p:ext uri="{BB962C8B-B14F-4D97-AF65-F5344CB8AC3E}">
        <p14:creationId xmlns:p14="http://schemas.microsoft.com/office/powerpoint/2010/main" val="3817947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1688F-0885-333D-4FD7-398093E42531}"/>
              </a:ext>
            </a:extLst>
          </p:cNvPr>
          <p:cNvSpPr>
            <a:spLocks noGrp="1"/>
          </p:cNvSpPr>
          <p:nvPr>
            <p:ph type="title"/>
          </p:nvPr>
        </p:nvSpPr>
        <p:spPr/>
        <p:txBody>
          <a:bodyPr/>
          <a:lstStyle/>
          <a:p>
            <a:r>
              <a:rPr lang="en-CN" dirty="0"/>
              <a:t>小结</a:t>
            </a:r>
          </a:p>
        </p:txBody>
      </p:sp>
      <p:sp>
        <p:nvSpPr>
          <p:cNvPr id="3" name="Content Placeholder 2">
            <a:extLst>
              <a:ext uri="{FF2B5EF4-FFF2-40B4-BE49-F238E27FC236}">
                <a16:creationId xmlns:a16="http://schemas.microsoft.com/office/drawing/2014/main" id="{CFBDE1C7-60FA-7DC7-2193-381939531C1B}"/>
              </a:ext>
            </a:extLst>
          </p:cNvPr>
          <p:cNvSpPr>
            <a:spLocks noGrp="1"/>
          </p:cNvSpPr>
          <p:nvPr>
            <p:ph idx="1"/>
          </p:nvPr>
        </p:nvSpPr>
        <p:spPr>
          <a:xfrm>
            <a:off x="777240" y="1825624"/>
            <a:ext cx="10659110" cy="4853081"/>
          </a:xfrm>
        </p:spPr>
        <p:txBody>
          <a:bodyPr>
            <a:normAutofit/>
          </a:bodyPr>
          <a:lstStyle/>
          <a:p>
            <a:pPr lvl="0"/>
            <a:r>
              <a:rPr lang="en-US" altLang="zh-CN" sz="2800" baseline="0" dirty="0">
                <a:latin typeface="Arial Nova" panose="020B0504020202020204" pitchFamily="34" charset="0"/>
                <a:ea typeface="宋体" panose="02010600030101010101" pitchFamily="2" charset="-122"/>
              </a:rPr>
              <a:t>7.1 </a:t>
            </a:r>
            <a:r>
              <a:rPr lang="zh-CN" altLang="zh-CN" sz="2800" baseline="0" dirty="0">
                <a:latin typeface="Arial Nova" panose="020B0504020202020204" pitchFamily="34" charset="0"/>
                <a:ea typeface="宋体" panose="02010600030101010101" pitchFamily="2" charset="-122"/>
              </a:rPr>
              <a:t>线性相关分析模型</a:t>
            </a:r>
            <a:endParaRPr lang="en-US" altLang="zh-CN" sz="2800" baseline="0" dirty="0">
              <a:latin typeface="Arial Nova" panose="020B0504020202020204" pitchFamily="34" charset="0"/>
              <a:ea typeface="宋体" panose="02010600030101010101" pitchFamily="2" charset="-122"/>
            </a:endParaRPr>
          </a:p>
          <a:p>
            <a:pPr lvl="1"/>
            <a:r>
              <a:rPr lang="zh-CN" altLang="en-US" sz="2400" dirty="0"/>
              <a:t>线性相关系数</a:t>
            </a:r>
            <a:r>
              <a:rPr lang="en-US" altLang="zh-CN" sz="2400" dirty="0"/>
              <a:t>(</a:t>
            </a:r>
            <a:r>
              <a:rPr lang="en-US" altLang="zh-CN" sz="2400" dirty="0" err="1"/>
              <a:t>pearson</a:t>
            </a:r>
            <a:r>
              <a:rPr lang="zh-CN" altLang="en-US" sz="2400" dirty="0"/>
              <a:t>系数</a:t>
            </a:r>
            <a:r>
              <a:rPr lang="en-US" altLang="zh-CN" sz="2400" dirty="0"/>
              <a:t>)</a:t>
            </a:r>
            <a:r>
              <a:rPr lang="zh-CN" altLang="en-US" sz="2400" dirty="0"/>
              <a:t>的计算</a:t>
            </a:r>
            <a:r>
              <a:rPr lang="en-US" altLang="zh-CN" sz="2400" dirty="0" err="1"/>
              <a:t>cor</a:t>
            </a:r>
            <a:r>
              <a:rPr lang="en-US" altLang="zh-CN" sz="2400" dirty="0"/>
              <a:t>()</a:t>
            </a:r>
          </a:p>
          <a:p>
            <a:pPr lvl="1"/>
            <a:r>
              <a:rPr lang="zh-CN" altLang="en-US" sz="2400" dirty="0"/>
              <a:t>相关系数的假设检验</a:t>
            </a:r>
            <a:r>
              <a:rPr lang="en-US" altLang="zh-CN" sz="2400" dirty="0" err="1"/>
              <a:t>cor.test</a:t>
            </a:r>
            <a:r>
              <a:rPr lang="en-US" altLang="zh-CN" sz="2400" dirty="0"/>
              <a:t>()</a:t>
            </a:r>
            <a:r>
              <a:rPr lang="zh-CN" altLang="en-US" sz="2400" dirty="0"/>
              <a:t>，分组数据的相关分析</a:t>
            </a:r>
            <a:endParaRPr lang="en-US" altLang="zh-CN" sz="2400" baseline="0" dirty="0">
              <a:latin typeface="Arial Nova" panose="020B0504020202020204" pitchFamily="34" charset="0"/>
              <a:ea typeface="宋体" panose="02010600030101010101" pitchFamily="2" charset="-122"/>
            </a:endParaRPr>
          </a:p>
          <a:p>
            <a:pPr lvl="0"/>
            <a:r>
              <a:rPr lang="en-US" altLang="zh-CN" sz="2800" baseline="0" dirty="0">
                <a:latin typeface="Arial Nova" panose="020B0504020202020204" pitchFamily="34" charset="0"/>
                <a:ea typeface="宋体" panose="02010600030101010101" pitchFamily="2" charset="-122"/>
              </a:rPr>
              <a:t>7.2 </a:t>
            </a:r>
            <a:r>
              <a:rPr lang="zh-CN" altLang="zh-CN" sz="2800" baseline="0" dirty="0">
                <a:latin typeface="Arial Nova" panose="020B0504020202020204" pitchFamily="34" charset="0"/>
                <a:ea typeface="宋体" panose="02010600030101010101" pitchFamily="2" charset="-122"/>
              </a:rPr>
              <a:t>线性回归分析模型</a:t>
            </a:r>
            <a:endParaRPr lang="en-US" altLang="zh-CN" sz="2800" baseline="0" dirty="0">
              <a:latin typeface="Arial Nova" panose="020B0504020202020204" pitchFamily="34" charset="0"/>
              <a:ea typeface="宋体" panose="02010600030101010101" pitchFamily="2" charset="-122"/>
            </a:endParaRPr>
          </a:p>
          <a:p>
            <a:pPr lvl="1"/>
            <a:r>
              <a:rPr lang="zh-CN" altLang="en-US" sz="2400" dirty="0"/>
              <a:t>一元线性回归模型</a:t>
            </a:r>
            <a:r>
              <a:rPr lang="en-US" altLang="zh-CN" sz="2400" dirty="0" err="1"/>
              <a:t>lm</a:t>
            </a:r>
            <a:r>
              <a:rPr lang="en-US" altLang="zh-CN" sz="2400" dirty="0"/>
              <a:t>()</a:t>
            </a:r>
            <a:r>
              <a:rPr lang="zh-CN" altLang="en-US" sz="2400" dirty="0"/>
              <a:t>，</a:t>
            </a:r>
            <a:r>
              <a:rPr lang="en-US" altLang="zh-CN" sz="2400" dirty="0"/>
              <a:t>summary()</a:t>
            </a:r>
            <a:r>
              <a:rPr lang="zh-CN" altLang="en-US" sz="2400" dirty="0"/>
              <a:t>，</a:t>
            </a:r>
            <a:r>
              <a:rPr lang="en-US" altLang="zh-CN" sz="2400" dirty="0"/>
              <a:t>predict()</a:t>
            </a:r>
          </a:p>
          <a:p>
            <a:pPr lvl="1"/>
            <a:r>
              <a:rPr lang="zh-CN" altLang="en-US" sz="2400" baseline="0" dirty="0">
                <a:latin typeface="Arial Nova" panose="020B0504020202020204" pitchFamily="34" charset="0"/>
                <a:ea typeface="宋体" panose="02010600030101010101" pitchFamily="2" charset="-122"/>
              </a:rPr>
              <a:t>多元线性回归模型</a:t>
            </a:r>
            <a:r>
              <a:rPr lang="en-US" altLang="zh-CN" sz="2400" baseline="0" dirty="0" err="1">
                <a:latin typeface="Arial Nova" panose="020B0504020202020204" pitchFamily="34" charset="0"/>
                <a:ea typeface="宋体" panose="02010600030101010101" pitchFamily="2" charset="-122"/>
              </a:rPr>
              <a:t>lm</a:t>
            </a:r>
            <a:r>
              <a:rPr lang="en-US" altLang="zh-CN" sz="2400" dirty="0"/>
              <a:t>()</a:t>
            </a:r>
            <a:r>
              <a:rPr lang="zh-CN" altLang="en-US" sz="2400" dirty="0"/>
              <a:t>，</a:t>
            </a:r>
            <a:r>
              <a:rPr lang="en-US" altLang="zh-CN" sz="2400" dirty="0"/>
              <a:t>summary()</a:t>
            </a:r>
            <a:r>
              <a:rPr lang="zh-CN" altLang="en-US" sz="2400" dirty="0"/>
              <a:t>，</a:t>
            </a:r>
            <a:r>
              <a:rPr lang="en-US" altLang="zh-CN" sz="2400" dirty="0"/>
              <a:t>resid()</a:t>
            </a:r>
          </a:p>
          <a:p>
            <a:pPr lvl="1"/>
            <a:r>
              <a:rPr lang="zh-CN" altLang="en-US" sz="2400" dirty="0"/>
              <a:t>分组多元回归模型</a:t>
            </a:r>
            <a:endParaRPr lang="en-US" altLang="zh-CN" sz="2400" baseline="0" dirty="0">
              <a:latin typeface="Arial Nova" panose="020B0504020202020204" pitchFamily="34" charset="0"/>
              <a:ea typeface="宋体" panose="02010600030101010101" pitchFamily="2" charset="-122"/>
            </a:endParaRPr>
          </a:p>
        </p:txBody>
      </p:sp>
    </p:spTree>
    <p:extLst>
      <p:ext uri="{BB962C8B-B14F-4D97-AF65-F5344CB8AC3E}">
        <p14:creationId xmlns:p14="http://schemas.microsoft.com/office/powerpoint/2010/main" val="233638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6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66" name="Oval 6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77" name="Freeform: Shape 7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78" name="Freeform: Shape 7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79" name="Oval 7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82" name="Rectangle 81">
            <a:extLst>
              <a:ext uri="{FF2B5EF4-FFF2-40B4-BE49-F238E27FC236}">
                <a16:creationId xmlns:a16="http://schemas.microsoft.com/office/drawing/2014/main" id="{ABDACBDB-9C38-4364-A45F-E430E57D7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E84FA0A4-DC00-4A44-912A-BAC6A6C13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6" name="Decorative Circles">
            <a:extLst>
              <a:ext uri="{FF2B5EF4-FFF2-40B4-BE49-F238E27FC236}">
                <a16:creationId xmlns:a16="http://schemas.microsoft.com/office/drawing/2014/main" id="{2880F677-3490-475B-ABC2-E84BDEC56A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4277" y="956155"/>
            <a:ext cx="9049452" cy="1836961"/>
            <a:chOff x="374277" y="956155"/>
            <a:chExt cx="9049452" cy="1836961"/>
          </a:xfrm>
        </p:grpSpPr>
        <p:sp>
          <p:nvSpPr>
            <p:cNvPr id="87" name="Oval 86">
              <a:extLst>
                <a:ext uri="{FF2B5EF4-FFF2-40B4-BE49-F238E27FC236}">
                  <a16:creationId xmlns:a16="http://schemas.microsoft.com/office/drawing/2014/main" id="{A7BBAE30-715D-4400-9E05-1E39217EC8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06096" y="1977248"/>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2F9419BD-66B8-4B5D-979F-64863DD32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68530" y="95615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0E411BB-D3CD-40AD-9676-915898DAB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10362" y="235440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70FC9C30-25A3-47A4-9A66-92AE50359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4277" y="1901154"/>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8C1C480-F57B-4132-A7DA-6909F076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012" y="2326675"/>
              <a:ext cx="466441" cy="466441"/>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Oval 3">
            <a:extLst>
              <a:ext uri="{FF2B5EF4-FFF2-40B4-BE49-F238E27FC236}">
                <a16:creationId xmlns:a16="http://schemas.microsoft.com/office/drawing/2014/main" id="{83530D07-6CB8-4A4F-8F6A-9BA5DAFB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665048" y="0"/>
            <a:ext cx="4408870" cy="2474031"/>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Graphic 94">
            <a:extLst>
              <a:ext uri="{FF2B5EF4-FFF2-40B4-BE49-F238E27FC236}">
                <a16:creationId xmlns:a16="http://schemas.microsoft.com/office/drawing/2014/main" id="{94965F7A-44F2-4AEF-8A25-106E57C637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832" t="48467" r="13582" b="10444"/>
          <a:stretch/>
        </p:blipFill>
        <p:spPr>
          <a:xfrm>
            <a:off x="688614" y="34965"/>
            <a:ext cx="4368276" cy="2507327"/>
          </a:xfrm>
          <a:prstGeom prst="rect">
            <a:avLst/>
          </a:prstGeom>
        </p:spPr>
      </p:pic>
      <p:sp>
        <p:nvSpPr>
          <p:cNvPr id="97" name="Oval 4">
            <a:extLst>
              <a:ext uri="{FF2B5EF4-FFF2-40B4-BE49-F238E27FC236}">
                <a16:creationId xmlns:a16="http://schemas.microsoft.com/office/drawing/2014/main" id="{A0B0F77F-92C2-4EA4-88A3-070B345D0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09152" y="94983"/>
            <a:ext cx="2698133" cy="2698133"/>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2">
            <a:extLst>
              <a:ext uri="{FF2B5EF4-FFF2-40B4-BE49-F238E27FC236}">
                <a16:creationId xmlns:a16="http://schemas.microsoft.com/office/drawing/2014/main" id="{2F3205C3-F980-4EB3-9545-9CAA456A4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326987" y="0"/>
            <a:ext cx="2861965" cy="3133761"/>
          </a:xfrm>
          <a:custGeom>
            <a:avLst/>
            <a:gdLst>
              <a:gd name="connsiteX0" fmla="*/ 152193 w 2976254"/>
              <a:gd name="connsiteY0" fmla="*/ 0 h 3258904"/>
              <a:gd name="connsiteX1" fmla="*/ 2976254 w 2976254"/>
              <a:gd name="connsiteY1" fmla="*/ 0 h 3258904"/>
              <a:gd name="connsiteX2" fmla="*/ 2976254 w 2976254"/>
              <a:gd name="connsiteY2" fmla="*/ 3192289 h 3258904"/>
              <a:gd name="connsiteX3" fmla="*/ 2908439 w 2976254"/>
              <a:gd name="connsiteY3" fmla="*/ 3209726 h 3258904"/>
              <a:gd name="connsiteX4" fmla="*/ 2420603 w 2976254"/>
              <a:gd name="connsiteY4" fmla="*/ 3258904 h 3258904"/>
              <a:gd name="connsiteX5" fmla="*/ 0 w 2976254"/>
              <a:gd name="connsiteY5" fmla="*/ 838301 h 3258904"/>
              <a:gd name="connsiteX6" fmla="*/ 108826 w 2976254"/>
              <a:gd name="connsiteY6" fmla="*/ 118488 h 325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6254" h="3258904">
                <a:moveTo>
                  <a:pt x="152193" y="0"/>
                </a:moveTo>
                <a:lnTo>
                  <a:pt x="2976254" y="0"/>
                </a:lnTo>
                <a:lnTo>
                  <a:pt x="2976254" y="3192289"/>
                </a:lnTo>
                <a:lnTo>
                  <a:pt x="2908439" y="3209726"/>
                </a:lnTo>
                <a:cubicBezTo>
                  <a:pt x="2750864" y="3241971"/>
                  <a:pt x="2587711" y="3258904"/>
                  <a:pt x="2420603" y="3258904"/>
                </a:cubicBezTo>
                <a:cubicBezTo>
                  <a:pt x="1083741" y="3258904"/>
                  <a:pt x="0" y="2175163"/>
                  <a:pt x="0" y="838301"/>
                </a:cubicBezTo>
                <a:cubicBezTo>
                  <a:pt x="0" y="587639"/>
                  <a:pt x="38100" y="345877"/>
                  <a:pt x="108826" y="118488"/>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101" name="Graphic 100">
            <a:extLst>
              <a:ext uri="{FF2B5EF4-FFF2-40B4-BE49-F238E27FC236}">
                <a16:creationId xmlns:a16="http://schemas.microsoft.com/office/drawing/2014/main" id="{D916385E-2011-4632-B599-29C7D2834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biLevel thresh="2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35917" t="40037" r="12288" b="12942"/>
          <a:stretch/>
        </p:blipFill>
        <p:spPr>
          <a:xfrm rot="5400000">
            <a:off x="9216339" y="143722"/>
            <a:ext cx="3119383" cy="2831939"/>
          </a:xfrm>
          <a:prstGeom prst="rect">
            <a:avLst/>
          </a:prstGeom>
        </p:spPr>
      </p:pic>
      <p:sp>
        <p:nvSpPr>
          <p:cNvPr id="2" name="Title 1">
            <a:extLst>
              <a:ext uri="{FF2B5EF4-FFF2-40B4-BE49-F238E27FC236}">
                <a16:creationId xmlns:a16="http://schemas.microsoft.com/office/drawing/2014/main" id="{4B33A5B1-7DAA-2068-6FCD-34B94DEE4AA2}"/>
              </a:ext>
            </a:extLst>
          </p:cNvPr>
          <p:cNvSpPr>
            <a:spLocks noGrp="1"/>
          </p:cNvSpPr>
          <p:nvPr>
            <p:ph type="title"/>
          </p:nvPr>
        </p:nvSpPr>
        <p:spPr>
          <a:xfrm>
            <a:off x="4563043" y="4064885"/>
            <a:ext cx="3856983" cy="1220361"/>
          </a:xfrm>
        </p:spPr>
        <p:txBody>
          <a:bodyPr vert="horz" lIns="91440" tIns="45720" rIns="91440" bIns="45720" rtlCol="0" anchor="b">
            <a:normAutofit/>
          </a:bodyPr>
          <a:lstStyle/>
          <a:p>
            <a:pPr>
              <a:lnSpc>
                <a:spcPct val="90000"/>
              </a:lnSpc>
            </a:pPr>
            <a:r>
              <a:rPr lang="en-US" dirty="0"/>
              <a:t>Thank</a:t>
            </a:r>
            <a:r>
              <a:rPr lang="en-US" altLang="zh-CN" dirty="0"/>
              <a:t> You</a:t>
            </a:r>
            <a:endParaRPr lang="en-US" dirty="0"/>
          </a:p>
        </p:txBody>
      </p:sp>
      <p:pic>
        <p:nvPicPr>
          <p:cNvPr id="103" name="Graphic 102">
            <a:extLst>
              <a:ext uri="{FF2B5EF4-FFF2-40B4-BE49-F238E27FC236}">
                <a16:creationId xmlns:a16="http://schemas.microsoft.com/office/drawing/2014/main" id="{A6269A2E-1142-4640-87F2-FB272B760D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09151" y="94982"/>
            <a:ext cx="2698133" cy="2698133"/>
          </a:xfrm>
          <a:prstGeom prst="rect">
            <a:avLst/>
          </a:prstGeom>
        </p:spPr>
      </p:pic>
      <p:sp>
        <p:nvSpPr>
          <p:cNvPr id="105" name="Oval 1">
            <a:extLst>
              <a:ext uri="{FF2B5EF4-FFF2-40B4-BE49-F238E27FC236}">
                <a16:creationId xmlns:a16="http://schemas.microsoft.com/office/drawing/2014/main" id="{6268828B-23B3-4AF6-A838-6F0128B6F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90" y="3219078"/>
            <a:ext cx="3186814" cy="3638922"/>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7" name="Graphic 106">
            <a:extLst>
              <a:ext uri="{FF2B5EF4-FFF2-40B4-BE49-F238E27FC236}">
                <a16:creationId xmlns:a16="http://schemas.microsoft.com/office/drawing/2014/main" id="{39A1D611-C6DC-43FA-ACA3-C4E70E1BD0B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8">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100" y="3665550"/>
            <a:ext cx="3192449" cy="3192449"/>
          </a:xfrm>
          <a:prstGeom prst="rect">
            <a:avLst/>
          </a:prstGeom>
        </p:spPr>
      </p:pic>
      <p:sp>
        <p:nvSpPr>
          <p:cNvPr id="6" name="Oval 5">
            <a:extLst>
              <a:ext uri="{FF2B5EF4-FFF2-40B4-BE49-F238E27FC236}">
                <a16:creationId xmlns:a16="http://schemas.microsoft.com/office/drawing/2014/main" id="{BFFE80D8-6A4A-9A27-EDD7-849C994FE230}"/>
              </a:ext>
            </a:extLst>
          </p:cNvPr>
          <p:cNvSpPr>
            <a:spLocks noGrp="1" noRot="1" noMove="1" noResize="1" noEditPoints="1" noAdjustHandles="1" noChangeArrowheads="1" noChangeShapeType="1"/>
          </p:cNvSpPr>
          <p:nvPr/>
        </p:nvSpPr>
        <p:spPr>
          <a:xfrm>
            <a:off x="8664577" y="3214365"/>
            <a:ext cx="4248446" cy="4189298"/>
          </a:xfrm>
          <a:prstGeom prst="ellipse">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5" name="Graphic 4" descr="Clipboard Partially Checked outline">
            <a:extLst>
              <a:ext uri="{FF2B5EF4-FFF2-40B4-BE49-F238E27FC236}">
                <a16:creationId xmlns:a16="http://schemas.microsoft.com/office/drawing/2014/main" id="{D8DDB770-83BE-EBDD-B570-8B9464A63F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10362" y="3929868"/>
            <a:ext cx="2600770" cy="2600770"/>
          </a:xfrm>
          <a:prstGeom prst="rect">
            <a:avLst/>
          </a:prstGeom>
        </p:spPr>
      </p:pic>
    </p:spTree>
    <p:extLst>
      <p:ext uri="{BB962C8B-B14F-4D97-AF65-F5344CB8AC3E}">
        <p14:creationId xmlns:p14="http://schemas.microsoft.com/office/powerpoint/2010/main" val="1255996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BDE143-9A48-BFF1-2CD4-A88D47E90CD9}"/>
              </a:ext>
            </a:extLst>
          </p:cNvPr>
          <p:cNvSpPr>
            <a:spLocks noGrp="1"/>
          </p:cNvSpPr>
          <p:nvPr>
            <p:ph type="title"/>
          </p:nvPr>
        </p:nvSpPr>
        <p:spPr/>
        <p:txBody>
          <a:bodyPr/>
          <a:lstStyle/>
          <a:p>
            <a:r>
              <a:rPr lang="en-US" altLang="zh-CN" dirty="0"/>
              <a:t>7.1 </a:t>
            </a:r>
            <a:r>
              <a:rPr lang="zh-CN" altLang="en-US" dirty="0"/>
              <a:t>线性相关分析模型</a:t>
            </a:r>
          </a:p>
        </p:txBody>
      </p:sp>
      <p:sp>
        <p:nvSpPr>
          <p:cNvPr id="3" name="内容占位符 2">
            <a:extLst>
              <a:ext uri="{FF2B5EF4-FFF2-40B4-BE49-F238E27FC236}">
                <a16:creationId xmlns:a16="http://schemas.microsoft.com/office/drawing/2014/main" id="{B6DF2794-805A-DA6F-2E46-2A4F7D9C6936}"/>
              </a:ext>
            </a:extLst>
          </p:cNvPr>
          <p:cNvSpPr>
            <a:spLocks noGrp="1"/>
          </p:cNvSpPr>
          <p:nvPr>
            <p:ph idx="1"/>
          </p:nvPr>
        </p:nvSpPr>
        <p:spPr>
          <a:xfrm>
            <a:off x="777240" y="1825624"/>
            <a:ext cx="10659110" cy="5032375"/>
          </a:xfrm>
        </p:spPr>
        <p:txBody>
          <a:bodyPr>
            <a:normAutofit fontScale="85000" lnSpcReduction="10000"/>
          </a:bodyPr>
          <a:lstStyle/>
          <a:p>
            <a:r>
              <a:rPr lang="zh-CN" altLang="en-US" dirty="0"/>
              <a:t>相关分析就是要通过对大量数字资料的观察，消除偶然因素的影响，探求现象之间相关关系的密切程度和表现形式。研究现象之间相关关系的理论方法称为相关分析法。</a:t>
            </a:r>
            <a:endParaRPr lang="en-US" altLang="zh-CN" dirty="0"/>
          </a:p>
          <a:p>
            <a:r>
              <a:rPr lang="zh-CN" altLang="en-US" dirty="0"/>
              <a:t>在经济系统中，各个经济变量常常存在密切的关系。例如，经济增长与财政收人人均收人与消费支出等。在这些关系中，有一些是严格的函数关系，这类关系可以用数学表达式表示出来。例如，在价格一定的条件下，商品销售额与销售量的依存关系。还有一些是非确定的关系，一个变量产生变动会影响其他变量，使其产生变化。其变化具有随机的特性，但是仍然遵循一定的规律。对于函数关系可以很容易地解决，而对那些非确定的相关关系，才足我们所关心的问题。因为在经济系统中，绝大多数经济变址之间的关系是非严格的、不确定的。</a:t>
            </a:r>
            <a:endParaRPr lang="en-US" altLang="zh-CN" dirty="0"/>
          </a:p>
          <a:p>
            <a:r>
              <a:rPr lang="zh-CN" altLang="en-US" dirty="0"/>
              <a:t>相关分析以现象之间是否相关、相关的方向和密切程度等为主要研究对象，它不区别自变量与因变量，对各变量的构成形式也不关心。其主要分析方法有绘制相关图、计算相关系数和检验相关系数。</a:t>
            </a:r>
          </a:p>
          <a:p>
            <a:endParaRPr lang="zh-CN" altLang="en-US" dirty="0"/>
          </a:p>
          <a:p>
            <a:endParaRPr lang="en-US" altLang="zh-CN" dirty="0"/>
          </a:p>
        </p:txBody>
      </p:sp>
    </p:spTree>
    <p:extLst>
      <p:ext uri="{BB962C8B-B14F-4D97-AF65-F5344CB8AC3E}">
        <p14:creationId xmlns:p14="http://schemas.microsoft.com/office/powerpoint/2010/main" val="1569453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AA9A6-F679-2176-631B-53C3AA18FCFC}"/>
              </a:ext>
            </a:extLst>
          </p:cNvPr>
          <p:cNvSpPr>
            <a:spLocks noGrp="1"/>
          </p:cNvSpPr>
          <p:nvPr>
            <p:ph type="title"/>
          </p:nvPr>
        </p:nvSpPr>
        <p:spPr/>
        <p:txBody>
          <a:bodyPr>
            <a:normAutofit fontScale="90000"/>
          </a:bodyPr>
          <a:lstStyle/>
          <a:p>
            <a:r>
              <a:rPr lang="en-US" altLang="zh-CN" sz="4400" dirty="0"/>
              <a:t>7.1 </a:t>
            </a:r>
            <a:r>
              <a:rPr lang="zh-CN" altLang="en-US" sz="4400" dirty="0"/>
              <a:t>线性相关分析模型</a:t>
            </a:r>
            <a:br>
              <a:rPr lang="en-US" altLang="zh-CN" dirty="0"/>
            </a:br>
            <a:r>
              <a:rPr lang="en-US" altLang="zh-CN" sz="4000" dirty="0"/>
              <a:t>7.1.1 </a:t>
            </a:r>
            <a:r>
              <a:rPr lang="zh-CN" altLang="en-US" sz="4000" dirty="0"/>
              <a:t>线性相关系数的计算</a:t>
            </a:r>
            <a:endParaRPr lang="zh-CN" altLang="en-US" dirty="0"/>
          </a:p>
        </p:txBody>
      </p:sp>
      <p:sp>
        <p:nvSpPr>
          <p:cNvPr id="3" name="内容占位符 2">
            <a:extLst>
              <a:ext uri="{FF2B5EF4-FFF2-40B4-BE49-F238E27FC236}">
                <a16:creationId xmlns:a16="http://schemas.microsoft.com/office/drawing/2014/main" id="{D79B3470-CDF7-F0F0-284C-FA948283AE01}"/>
              </a:ext>
            </a:extLst>
          </p:cNvPr>
          <p:cNvSpPr>
            <a:spLocks noGrp="1"/>
          </p:cNvSpPr>
          <p:nvPr>
            <p:ph idx="1"/>
          </p:nvPr>
        </p:nvSpPr>
        <p:spPr>
          <a:xfrm>
            <a:off x="777240" y="1825624"/>
            <a:ext cx="10659110" cy="5032375"/>
          </a:xfrm>
        </p:spPr>
        <p:txBody>
          <a:bodyPr>
            <a:normAutofit/>
          </a:bodyPr>
          <a:lstStyle/>
          <a:p>
            <a:endParaRPr lang="zh-CN" altLang="en-US" dirty="0"/>
          </a:p>
        </p:txBody>
      </p:sp>
      <p:pic>
        <p:nvPicPr>
          <p:cNvPr id="4" name="图片 3">
            <a:extLst>
              <a:ext uri="{FF2B5EF4-FFF2-40B4-BE49-F238E27FC236}">
                <a16:creationId xmlns:a16="http://schemas.microsoft.com/office/drawing/2014/main" id="{15BBA2ED-7740-983B-75B4-A8A2DC5A78BB}"/>
              </a:ext>
            </a:extLst>
          </p:cNvPr>
          <p:cNvPicPr>
            <a:picLocks noChangeAspect="1"/>
          </p:cNvPicPr>
          <p:nvPr/>
        </p:nvPicPr>
        <p:blipFill>
          <a:blip r:embed="rId3"/>
          <a:stretch>
            <a:fillRect/>
          </a:stretch>
        </p:blipFill>
        <p:spPr>
          <a:xfrm>
            <a:off x="1333033" y="1835200"/>
            <a:ext cx="9547524" cy="5013222"/>
          </a:xfrm>
          <a:prstGeom prst="rect">
            <a:avLst/>
          </a:prstGeom>
        </p:spPr>
      </p:pic>
    </p:spTree>
    <p:extLst>
      <p:ext uri="{BB962C8B-B14F-4D97-AF65-F5344CB8AC3E}">
        <p14:creationId xmlns:p14="http://schemas.microsoft.com/office/powerpoint/2010/main" val="101608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AA9A6-F679-2176-631B-53C3AA18FCFC}"/>
              </a:ext>
            </a:extLst>
          </p:cNvPr>
          <p:cNvSpPr>
            <a:spLocks noGrp="1"/>
          </p:cNvSpPr>
          <p:nvPr>
            <p:ph type="title"/>
          </p:nvPr>
        </p:nvSpPr>
        <p:spPr/>
        <p:txBody>
          <a:bodyPr>
            <a:normAutofit fontScale="90000"/>
          </a:bodyPr>
          <a:lstStyle/>
          <a:p>
            <a:r>
              <a:rPr lang="en-US" altLang="zh-CN" sz="4400" dirty="0"/>
              <a:t>7.1 </a:t>
            </a:r>
            <a:r>
              <a:rPr lang="zh-CN" altLang="en-US" sz="4400" dirty="0"/>
              <a:t>线性相关分析模型</a:t>
            </a:r>
            <a:br>
              <a:rPr lang="en-US" altLang="zh-CN" dirty="0"/>
            </a:br>
            <a:r>
              <a:rPr lang="en-US" altLang="zh-CN" sz="4000" dirty="0"/>
              <a:t>7.1.1 </a:t>
            </a:r>
            <a:r>
              <a:rPr lang="zh-CN" altLang="en-US" sz="4000" dirty="0"/>
              <a:t>线性相关系数的计算</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79B3470-CDF7-F0F0-284C-FA948283AE01}"/>
                  </a:ext>
                </a:extLst>
              </p:cNvPr>
              <p:cNvSpPr>
                <a:spLocks noGrp="1"/>
              </p:cNvSpPr>
              <p:nvPr>
                <p:ph idx="1"/>
              </p:nvPr>
            </p:nvSpPr>
            <p:spPr>
              <a:xfrm>
                <a:off x="777240" y="1825624"/>
                <a:ext cx="10659110" cy="5032375"/>
              </a:xfrm>
            </p:spPr>
            <p:txBody>
              <a:bodyPr>
                <a:normAutofit/>
              </a:bodyPr>
              <a:lstStyle/>
              <a:p>
                <a:r>
                  <a:rPr lang="zh-CN" altLang="en-US" dirty="0"/>
                  <a:t>线性相关分析是用相关系数来表示两个交量间相互的线性关系，并判断其密切程度的统计方法。</a:t>
                </a:r>
                <a:r>
                  <a:rPr lang="en-US" altLang="zh-CN" dirty="0"/>
                  <a:t>Pearson </a:t>
                </a:r>
                <a:r>
                  <a:rPr lang="zh-CN" altLang="en-US" dirty="0"/>
                  <a:t>相关系数用来反映两个变量的线性相关关系。样本相关系数的定义：</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𝑥𝑦</m:t>
                              </m:r>
                            </m:sub>
                          </m:sSub>
                        </m:num>
                        <m:den>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𝑥</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𝑦</m:t>
                              </m:r>
                            </m:sub>
                            <m:sup>
                              <m:r>
                                <a:rPr lang="en-US" altLang="zh-CN" b="0" i="1" smtClean="0">
                                  <a:latin typeface="Cambria Math" panose="02040503050406030204" pitchFamily="18" charset="0"/>
                                </a:rPr>
                                <m:t>2</m:t>
                              </m:r>
                            </m:sup>
                          </m:sSub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𝑥𝑦</m:t>
                              </m:r>
                            </m:sub>
                          </m:sSub>
                        </m:num>
                        <m:den>
                          <m:rad>
                            <m:radPr>
                              <m:degHide m:val="on"/>
                              <m:ctrlPr>
                                <a:rPr lang="en-US" altLang="zh-CN" b="0" i="1" smtClean="0">
                                  <a:latin typeface="Cambria Math" panose="02040503050406030204" pitchFamily="18" charset="0"/>
                                </a:rPr>
                              </m:ctrlPr>
                            </m:radPr>
                            <m:deg/>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𝑥𝑥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𝑦𝑦</m:t>
                                  </m:r>
                                </m:sub>
                              </m:sSub>
                            </m:e>
                          </m:rad>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bar>
                                <m:barPr>
                                  <m:pos m:val="top"/>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𝑥</m:t>
                                  </m:r>
                                </m:e>
                              </m:bar>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bar>
                                <m:barPr>
                                  <m:pos m:val="top"/>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𝑦</m:t>
                                  </m:r>
                                </m:e>
                              </m:bar>
                            </m:e>
                          </m:d>
                        </m:num>
                        <m:den>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bar>
                                        <m:barPr>
                                          <m:pos m:val="top"/>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𝑥</m:t>
                                          </m:r>
                                        </m:e>
                                      </m:bar>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bar>
                                        <m:barPr>
                                          <m:pos m:val="top"/>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𝑦</m:t>
                                          </m:r>
                                        </m:e>
                                      </m:bar>
                                    </m:e>
                                  </m:d>
                                </m:e>
                                <m:sup>
                                  <m:r>
                                    <a:rPr lang="en-US" altLang="zh-CN" b="0" i="1" smtClean="0">
                                      <a:latin typeface="Cambria Math" panose="02040503050406030204" pitchFamily="18" charset="0"/>
                                    </a:rPr>
                                    <m:t>2</m:t>
                                  </m:r>
                                </m:sup>
                              </m:sSup>
                            </m:e>
                          </m:rad>
                        </m:den>
                      </m:f>
                    </m:oMath>
                  </m:oMathPara>
                </a14:m>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𝑥𝑥</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bar>
                              <m:barPr>
                                <m:pos m:val="top"/>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𝑥</m:t>
                                </m:r>
                              </m:e>
                            </m:bar>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𝑛</m:t>
                        </m:r>
                      </m:den>
                    </m:f>
                  </m:oMath>
                </a14:m>
                <a:endParaRPr lang="en-US" altLang="zh-CN" b="0"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𝑦𝑦</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bar>
                              <m:barPr>
                                <m:pos m:val="top"/>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𝑦</m:t>
                                </m:r>
                              </m:e>
                            </m:bar>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𝑛</m:t>
                        </m:r>
                      </m:den>
                    </m:f>
                  </m:oMath>
                </a14:m>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𝑥</m:t>
                        </m:r>
                        <m:r>
                          <m:rPr>
                            <m:sty m:val="p"/>
                          </m:rPr>
                          <a:rPr lang="en-US" altLang="zh-CN" i="1">
                            <a:latin typeface="Cambria Math" panose="02040503050406030204" pitchFamily="18" charset="0"/>
                          </a:rPr>
                          <m:t>y</m:t>
                        </m:r>
                      </m:sub>
                    </m:sSub>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𝑥</m:t>
                        </m:r>
                        <m:r>
                          <a:rPr lang="en-US" altLang="zh-CN" i="1">
                            <a:latin typeface="Cambria Math" panose="02040503050406030204" pitchFamily="18" charset="0"/>
                          </a:rPr>
                          <m:t>−</m:t>
                        </m:r>
                        <m:bar>
                          <m:barPr>
                            <m:pos m:val="top"/>
                            <m:ctrlPr>
                              <a:rPr lang="en-US" altLang="zh-CN" i="1">
                                <a:latin typeface="Cambria Math" panose="02040503050406030204" pitchFamily="18" charset="0"/>
                              </a:rPr>
                            </m:ctrlPr>
                          </m:barPr>
                          <m:e>
                            <m:r>
                              <a:rPr lang="en-US" altLang="zh-CN" b="0" i="1" smtClean="0">
                                <a:latin typeface="Cambria Math" panose="02040503050406030204" pitchFamily="18" charset="0"/>
                              </a:rPr>
                              <m:t>𝑥</m:t>
                            </m:r>
                          </m:e>
                        </m:bar>
                      </m:e>
                    </m:d>
                    <m:d>
                      <m:dPr>
                        <m:ctrlPr>
                          <a:rPr lang="en-US" altLang="zh-CN" i="1">
                            <a:latin typeface="Cambria Math" panose="02040503050406030204" pitchFamily="18" charset="0"/>
                          </a:rPr>
                        </m:ctrlPr>
                      </m:dPr>
                      <m:e>
                        <m:r>
                          <a:rPr lang="en-US" altLang="zh-CN" i="1">
                            <a:latin typeface="Cambria Math" panose="02040503050406030204" pitchFamily="18" charset="0"/>
                          </a:rPr>
                          <m:t>𝑦</m:t>
                        </m:r>
                        <m:r>
                          <a:rPr lang="en-US" altLang="zh-CN" i="1">
                            <a:latin typeface="Cambria Math" panose="02040503050406030204" pitchFamily="18" charset="0"/>
                          </a:rPr>
                          <m:t>−</m:t>
                        </m:r>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𝑦</m:t>
                            </m:r>
                          </m:e>
                        </m:bar>
                      </m:e>
                    </m:d>
                    <m:r>
                      <a:rPr lang="en-US" altLang="zh-CN" b="0" i="1" smtClean="0">
                        <a:latin typeface="Cambria Math" panose="02040503050406030204" pitchFamily="18" charset="0"/>
                      </a:rPr>
                      <m:t>=∑</m:t>
                    </m:r>
                    <m:r>
                      <a:rPr lang="en-US" altLang="zh-CN" b="0" i="1" smtClean="0">
                        <a:latin typeface="Cambria Math" panose="02040503050406030204" pitchFamily="18" charset="0"/>
                      </a:rPr>
                      <m:t>𝑥𝑦</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𝑛</m:t>
                        </m:r>
                      </m:den>
                    </m:f>
                  </m:oMath>
                </a14:m>
                <a:endParaRPr lang="zh-CN" altLang="en-US" dirty="0"/>
              </a:p>
            </p:txBody>
          </p:sp>
        </mc:Choice>
        <mc:Fallback xmlns="">
          <p:sp>
            <p:nvSpPr>
              <p:cNvPr id="3" name="内容占位符 2">
                <a:extLst>
                  <a:ext uri="{FF2B5EF4-FFF2-40B4-BE49-F238E27FC236}">
                    <a16:creationId xmlns:a16="http://schemas.microsoft.com/office/drawing/2014/main" id="{D79B3470-CDF7-F0F0-284C-FA948283AE01}"/>
                  </a:ext>
                </a:extLst>
              </p:cNvPr>
              <p:cNvSpPr>
                <a:spLocks noGrp="1" noRot="1" noChangeAspect="1" noMove="1" noResize="1" noEditPoints="1" noAdjustHandles="1" noChangeArrowheads="1" noChangeShapeType="1" noTextEdit="1"/>
              </p:cNvSpPr>
              <p:nvPr>
                <p:ph idx="1"/>
              </p:nvPr>
            </p:nvSpPr>
            <p:spPr>
              <a:xfrm>
                <a:off x="777240" y="1825624"/>
                <a:ext cx="10659110" cy="5032375"/>
              </a:xfrm>
              <a:blipFill>
                <a:blip r:embed="rId3"/>
                <a:stretch>
                  <a:fillRect l="-801" t="-4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4422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AA9A6-F679-2176-631B-53C3AA18FCFC}"/>
              </a:ext>
            </a:extLst>
          </p:cNvPr>
          <p:cNvSpPr>
            <a:spLocks noGrp="1"/>
          </p:cNvSpPr>
          <p:nvPr>
            <p:ph type="title"/>
          </p:nvPr>
        </p:nvSpPr>
        <p:spPr/>
        <p:txBody>
          <a:bodyPr>
            <a:normAutofit fontScale="90000"/>
          </a:bodyPr>
          <a:lstStyle/>
          <a:p>
            <a:r>
              <a:rPr lang="en-US" altLang="zh-CN" sz="4400" dirty="0"/>
              <a:t>7.1 </a:t>
            </a:r>
            <a:r>
              <a:rPr lang="zh-CN" altLang="en-US" sz="4400" dirty="0"/>
              <a:t>线性相关分析模型</a:t>
            </a:r>
            <a:br>
              <a:rPr lang="en-US" altLang="zh-CN" dirty="0"/>
            </a:br>
            <a:r>
              <a:rPr lang="en-US" altLang="zh-CN" sz="4000" dirty="0"/>
              <a:t>7.1.1 </a:t>
            </a:r>
            <a:r>
              <a:rPr lang="zh-CN" altLang="en-US" sz="4000" dirty="0"/>
              <a:t>线性相关系数的计算</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79B3470-CDF7-F0F0-284C-FA948283AE01}"/>
                  </a:ext>
                </a:extLst>
              </p:cNvPr>
              <p:cNvSpPr>
                <a:spLocks noGrp="1"/>
              </p:cNvSpPr>
              <p:nvPr>
                <p:ph idx="1"/>
              </p:nvPr>
            </p:nvSpPr>
            <p:spPr>
              <a:xfrm>
                <a:off x="777240" y="1825624"/>
                <a:ext cx="10659110" cy="5032375"/>
              </a:xfrm>
            </p:spPr>
            <p:txBody>
              <a:bodyPr>
                <a:norm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Pearson </a:t>
                </a:r>
                <a:r>
                  <a:rPr lang="zh-CN" altLang="en-US" dirty="0"/>
                  <a:t>相关系数的取值范围是 </a:t>
                </a:r>
                <a14:m>
                  <m:oMath xmlns:m="http://schemas.openxmlformats.org/officeDocument/2006/math">
                    <m:r>
                      <a:rPr lang="en-US" altLang="zh-CN" i="1" dirty="0" smtClean="0">
                        <a:latin typeface="Cambria Math" panose="02040503050406030204" pitchFamily="18" charset="0"/>
                      </a:rPr>
                      <m:t>[−1,1]</m:t>
                    </m:r>
                  </m:oMath>
                </a14:m>
                <a:r>
                  <a:rPr lang="zh-CN" altLang="en-US" dirty="0"/>
                  <a:t>，当</a:t>
                </a:r>
                <a14:m>
                  <m:oMath xmlns:m="http://schemas.openxmlformats.org/officeDocument/2006/math">
                    <m:r>
                      <a:rPr lang="en-US" altLang="zh-CN" i="1" dirty="0" smtClean="0">
                        <a:latin typeface="Cambria Math" panose="02040503050406030204" pitchFamily="18" charset="0"/>
                      </a:rPr>
                      <m:t>−1&lt;</m:t>
                    </m:r>
                    <m:r>
                      <a:rPr lang="en-US" altLang="zh-CN" i="1" dirty="0" smtClean="0">
                        <a:latin typeface="Cambria Math" panose="02040503050406030204" pitchFamily="18" charset="0"/>
                      </a:rPr>
                      <m:t>𝑟</m:t>
                    </m:r>
                    <m:r>
                      <a:rPr lang="en-US" altLang="zh-CN" i="1" dirty="0" smtClean="0">
                        <a:latin typeface="Cambria Math" panose="02040503050406030204" pitchFamily="18" charset="0"/>
                      </a:rPr>
                      <m:t>&lt;0</m:t>
                    </m:r>
                  </m:oMath>
                </a14:m>
                <a:r>
                  <a:rPr lang="zh-CN" altLang="en-US" dirty="0"/>
                  <a:t>，表示具有负线性相关，越接近</a:t>
                </a:r>
                <a:r>
                  <a:rPr lang="en-US" altLang="zh-CN" dirty="0"/>
                  <a:t>-1</a:t>
                </a:r>
                <a:r>
                  <a:rPr lang="zh-CN" altLang="en-US" dirty="0"/>
                  <a:t>，负相关性越强。</a:t>
                </a:r>
                <a14:m>
                  <m:oMath xmlns:m="http://schemas.openxmlformats.org/officeDocument/2006/math">
                    <m:r>
                      <a:rPr lang="en-US" altLang="zh-CN" i="1" dirty="0" smtClean="0">
                        <a:latin typeface="Cambria Math" panose="02040503050406030204" pitchFamily="18" charset="0"/>
                      </a:rPr>
                      <m:t>0</m:t>
                    </m:r>
                    <m:r>
                      <a:rPr lang="zh-CN" altLang="en-US" i="1" dirty="0" smtClean="0">
                        <a:latin typeface="Cambria Math" panose="02040503050406030204" pitchFamily="18" charset="0"/>
                      </a:rPr>
                      <m:t>＜</m:t>
                    </m:r>
                    <m:r>
                      <a:rPr lang="en-US" altLang="zh-CN" i="1" dirty="0" smtClean="0">
                        <a:latin typeface="Cambria Math" panose="02040503050406030204" pitchFamily="18" charset="0"/>
                      </a:rPr>
                      <m:t>𝑟</m:t>
                    </m:r>
                    <m:r>
                      <a:rPr lang="en-US" altLang="zh-CN" i="1" dirty="0" smtClean="0">
                        <a:latin typeface="Cambria Math" panose="02040503050406030204" pitchFamily="18" charset="0"/>
                      </a:rPr>
                      <m:t>&lt;1</m:t>
                    </m:r>
                  </m:oMath>
                </a14:m>
                <a:r>
                  <a:rPr lang="zh-CN" altLang="en-US" dirty="0"/>
                  <a:t>，表示具有正线性相关，越接近</a:t>
                </a:r>
                <a:r>
                  <a:rPr lang="en-US" altLang="zh-CN" dirty="0"/>
                  <a:t>1</a:t>
                </a:r>
                <a:r>
                  <a:rPr lang="zh-CN" altLang="en-US" dirty="0"/>
                  <a:t>，正相关性越强</a:t>
                </a:r>
                <a14:m>
                  <m:oMath xmlns:m="http://schemas.openxmlformats.org/officeDocument/2006/math">
                    <m:r>
                      <a:rPr lang="zh-CN" altLang="en-US" i="1" dirty="0" smtClean="0">
                        <a:latin typeface="Cambria Math" panose="02040503050406030204" pitchFamily="18" charset="0"/>
                      </a:rPr>
                      <m:t>。</m:t>
                    </m:r>
                    <m:r>
                      <a:rPr lang="en-US" altLang="zh-CN" i="1" dirty="0" smtClean="0">
                        <a:latin typeface="Cambria Math" panose="02040503050406030204" pitchFamily="18" charset="0"/>
                      </a:rPr>
                      <m:t>𝑟</m:t>
                    </m:r>
                    <m:r>
                      <a:rPr lang="en-US" altLang="zh-CN" i="1" dirty="0" smtClean="0">
                        <a:latin typeface="Cambria Math" panose="02040503050406030204" pitchFamily="18" charset="0"/>
                      </a:rPr>
                      <m:t>=−1</m:t>
                    </m:r>
                  </m:oMath>
                </a14:m>
                <a:r>
                  <a:rPr lang="zh-CN" altLang="en-US" dirty="0"/>
                  <a:t>表示具有完全负线性相关，</a:t>
                </a:r>
                <a14:m>
                  <m:oMath xmlns:m="http://schemas.openxmlformats.org/officeDocument/2006/math">
                    <m:r>
                      <a:rPr lang="en-US" altLang="zh-CN" i="1" dirty="0" smtClean="0">
                        <a:latin typeface="Cambria Math" panose="02040503050406030204" pitchFamily="18" charset="0"/>
                      </a:rPr>
                      <m:t>𝑟</m:t>
                    </m:r>
                    <m:r>
                      <a:rPr lang="en-US" altLang="zh-CN" i="1" dirty="0" smtClean="0">
                        <a:latin typeface="Cambria Math" panose="02040503050406030204" pitchFamily="18" charset="0"/>
                      </a:rPr>
                      <m:t>=1 </m:t>
                    </m:r>
                  </m:oMath>
                </a14:m>
                <a:r>
                  <a:rPr lang="zh-CN" altLang="en-US" dirty="0"/>
                  <a:t>表示具有完全正线性相关，</a:t>
                </a:r>
                <a14:m>
                  <m:oMath xmlns:m="http://schemas.openxmlformats.org/officeDocument/2006/math">
                    <m:r>
                      <a:rPr lang="en-US" altLang="zh-CN" i="1" dirty="0" smtClean="0">
                        <a:latin typeface="Cambria Math" panose="02040503050406030204" pitchFamily="18" charset="0"/>
                      </a:rPr>
                      <m:t>𝑟</m:t>
                    </m:r>
                    <m:r>
                      <a:rPr lang="en-US" altLang="zh-CN" i="1" dirty="0" smtClean="0">
                        <a:latin typeface="Cambria Math" panose="02040503050406030204" pitchFamily="18" charset="0"/>
                      </a:rPr>
                      <m:t>=0 </m:t>
                    </m:r>
                  </m:oMath>
                </a14:m>
                <a:r>
                  <a:rPr lang="zh-CN" altLang="en-US" dirty="0"/>
                  <a:t>表示两个变量不具有线性相关性。</a:t>
                </a:r>
                <a:endParaRPr lang="en-US" altLang="zh-CN" dirty="0"/>
              </a:p>
            </p:txBody>
          </p:sp>
        </mc:Choice>
        <mc:Fallback xmlns="">
          <p:sp>
            <p:nvSpPr>
              <p:cNvPr id="3" name="内容占位符 2">
                <a:extLst>
                  <a:ext uri="{FF2B5EF4-FFF2-40B4-BE49-F238E27FC236}">
                    <a16:creationId xmlns:a16="http://schemas.microsoft.com/office/drawing/2014/main" id="{D79B3470-CDF7-F0F0-284C-FA948283AE01}"/>
                  </a:ext>
                </a:extLst>
              </p:cNvPr>
              <p:cNvSpPr>
                <a:spLocks noGrp="1" noRot="1" noChangeAspect="1" noMove="1" noResize="1" noEditPoints="1" noAdjustHandles="1" noChangeArrowheads="1" noChangeShapeType="1" noTextEdit="1"/>
              </p:cNvSpPr>
              <p:nvPr>
                <p:ph idx="1"/>
              </p:nvPr>
            </p:nvSpPr>
            <p:spPr>
              <a:xfrm>
                <a:off x="777240" y="1825624"/>
                <a:ext cx="10659110" cy="5032375"/>
              </a:xfrm>
              <a:blipFill>
                <a:blip r:embed="rId3"/>
                <a:stretch>
                  <a:fillRect l="-801" b="-169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14A333A6-0B3E-DB48-66C2-233DF34AA480}"/>
              </a:ext>
            </a:extLst>
          </p:cNvPr>
          <p:cNvPicPr>
            <a:picLocks noChangeAspect="1"/>
          </p:cNvPicPr>
          <p:nvPr/>
        </p:nvPicPr>
        <p:blipFill>
          <a:blip r:embed="rId4"/>
          <a:stretch>
            <a:fillRect/>
          </a:stretch>
        </p:blipFill>
        <p:spPr>
          <a:xfrm>
            <a:off x="3053715" y="2093912"/>
            <a:ext cx="6106160" cy="2670175"/>
          </a:xfrm>
          <a:prstGeom prst="rect">
            <a:avLst/>
          </a:prstGeom>
        </p:spPr>
      </p:pic>
    </p:spTree>
    <p:extLst>
      <p:ext uri="{BB962C8B-B14F-4D97-AF65-F5344CB8AC3E}">
        <p14:creationId xmlns:p14="http://schemas.microsoft.com/office/powerpoint/2010/main" val="347413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AA9A6-F679-2176-631B-53C3AA18FCFC}"/>
              </a:ext>
            </a:extLst>
          </p:cNvPr>
          <p:cNvSpPr>
            <a:spLocks noGrp="1"/>
          </p:cNvSpPr>
          <p:nvPr>
            <p:ph type="title"/>
          </p:nvPr>
        </p:nvSpPr>
        <p:spPr/>
        <p:txBody>
          <a:bodyPr>
            <a:normAutofit fontScale="90000"/>
          </a:bodyPr>
          <a:lstStyle/>
          <a:p>
            <a:r>
              <a:rPr lang="en-US" altLang="zh-CN" sz="4400" dirty="0"/>
              <a:t>7.1 </a:t>
            </a:r>
            <a:r>
              <a:rPr lang="zh-CN" altLang="en-US" sz="4400" dirty="0"/>
              <a:t>线性相关分析模型</a:t>
            </a:r>
            <a:br>
              <a:rPr lang="en-US" altLang="zh-CN" dirty="0"/>
            </a:br>
            <a:r>
              <a:rPr lang="en-US" altLang="zh-CN" sz="4000" dirty="0"/>
              <a:t>7.1.2 </a:t>
            </a:r>
            <a:r>
              <a:rPr lang="zh-CN" altLang="en-US" sz="4000" dirty="0"/>
              <a:t>相关系数的假设检验</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79B3470-CDF7-F0F0-284C-FA948283AE01}"/>
                  </a:ext>
                </a:extLst>
              </p:cNvPr>
              <p:cNvSpPr>
                <a:spLocks noGrp="1"/>
              </p:cNvSpPr>
              <p:nvPr>
                <p:ph idx="1"/>
              </p:nvPr>
            </p:nvSpPr>
            <p:spPr>
              <a:xfrm>
                <a:off x="777240" y="1825624"/>
                <a:ext cx="10659110" cy="5032375"/>
              </a:xfrm>
            </p:spPr>
            <p:txBody>
              <a:bodyPr>
                <a:normAutofit/>
              </a:bodyPr>
              <a:lstStyle/>
              <a:p>
                <a14:m>
                  <m:oMath xmlns:m="http://schemas.openxmlformats.org/officeDocument/2006/math">
                    <m:r>
                      <a:rPr lang="en-US" altLang="zh-CN" i="1" dirty="0" smtClean="0">
                        <a:latin typeface="Cambria Math" panose="02040503050406030204" pitchFamily="18" charset="0"/>
                      </a:rPr>
                      <m:t>𝑟</m:t>
                    </m:r>
                  </m:oMath>
                </a14:m>
                <a:r>
                  <a:rPr lang="zh-CN" altLang="en-US" dirty="0"/>
                  <a:t>与其他统计指标一样，也有抽样误差。要判断不等于</a:t>
                </a:r>
                <a:r>
                  <a:rPr lang="en-US" altLang="zh-CN" dirty="0"/>
                  <a:t>0</a:t>
                </a:r>
                <a:r>
                  <a:rPr lang="zh-CN" altLang="en-US" dirty="0"/>
                  <a:t>的</a:t>
                </a:r>
                <a14:m>
                  <m:oMath xmlns:m="http://schemas.openxmlformats.org/officeDocument/2006/math">
                    <m:r>
                      <a:rPr lang="en-US" altLang="zh-CN" i="1" dirty="0" smtClean="0">
                        <a:latin typeface="Cambria Math" panose="02040503050406030204" pitchFamily="18" charset="0"/>
                      </a:rPr>
                      <m:t>𝑟</m:t>
                    </m:r>
                  </m:oMath>
                </a14:m>
                <a:r>
                  <a:rPr lang="zh-CN" altLang="en-US" dirty="0"/>
                  <a:t>值是来自总体相关系数</a:t>
                </a:r>
                <a14:m>
                  <m:oMath xmlns:m="http://schemas.openxmlformats.org/officeDocument/2006/math">
                    <m:r>
                      <a:rPr lang="en-US" altLang="zh-CN" i="1" dirty="0" smtClean="0">
                        <a:latin typeface="Cambria Math" panose="02040503050406030204" pitchFamily="18" charset="0"/>
                      </a:rPr>
                      <m:t>𝜌</m:t>
                    </m:r>
                    <m:r>
                      <a:rPr lang="en-US" altLang="zh-CN" b="0" i="1" dirty="0" smtClean="0">
                        <a:latin typeface="Cambria Math" panose="02040503050406030204" pitchFamily="18" charset="0"/>
                      </a:rPr>
                      <m:t>=0</m:t>
                    </m:r>
                  </m:oMath>
                </a14:m>
                <a:r>
                  <a:rPr lang="zh-CN" altLang="en-US" dirty="0"/>
                  <a:t>的总体还是来自</a:t>
                </a:r>
                <a14:m>
                  <m:oMath xmlns:m="http://schemas.openxmlformats.org/officeDocument/2006/math">
                    <m:r>
                      <a:rPr lang="en-US" altLang="zh-CN" i="1" dirty="0">
                        <a:latin typeface="Cambria Math" panose="02040503050406030204" pitchFamily="18" charset="0"/>
                      </a:rPr>
                      <m:t>𝜌</m:t>
                    </m:r>
                    <m:r>
                      <a:rPr lang="en-US" altLang="zh-CN" b="0" i="1" dirty="0" smtClean="0">
                        <a:latin typeface="Cambria Math" panose="02040503050406030204" pitchFamily="18" charset="0"/>
                      </a:rPr>
                      <m:t>≠</m:t>
                    </m:r>
                    <m:r>
                      <a:rPr lang="en-US" altLang="zh-CN" i="1" dirty="0">
                        <a:latin typeface="Cambria Math" panose="02040503050406030204" pitchFamily="18" charset="0"/>
                      </a:rPr>
                      <m:t>0</m:t>
                    </m:r>
                  </m:oMath>
                </a14:m>
                <a:r>
                  <a:rPr lang="zh-CN" altLang="en-US" dirty="0"/>
                  <a:t>的总体，必须进行显著性检验。</a:t>
                </a:r>
                <a:endParaRPr lang="en-US" altLang="zh-CN" dirty="0"/>
              </a:p>
              <a:p>
                <a:r>
                  <a:rPr lang="zh-CN" altLang="en-US" dirty="0"/>
                  <a:t>由于来自</a:t>
                </a:r>
                <a14:m>
                  <m:oMath xmlns:m="http://schemas.openxmlformats.org/officeDocument/2006/math">
                    <m:r>
                      <a:rPr lang="en-US" altLang="zh-CN" i="1" dirty="0" smtClean="0">
                        <a:latin typeface="Cambria Math" panose="02040503050406030204" pitchFamily="18" charset="0"/>
                      </a:rPr>
                      <m:t>𝜌</m:t>
                    </m:r>
                    <m:r>
                      <a:rPr lang="en-US" altLang="zh-CN" b="0" i="1" dirty="0" smtClean="0">
                        <a:latin typeface="Cambria Math" panose="02040503050406030204" pitchFamily="18" charset="0"/>
                      </a:rPr>
                      <m:t>=0</m:t>
                    </m:r>
                  </m:oMath>
                </a14:m>
                <a:r>
                  <a:rPr lang="zh-CN" altLang="en-US" dirty="0"/>
                  <a:t>的总体的样本相关系数呈对称分布，故</a:t>
                </a:r>
                <a14:m>
                  <m:oMath xmlns:m="http://schemas.openxmlformats.org/officeDocument/2006/math">
                    <m:r>
                      <a:rPr lang="en-US" altLang="zh-CN" i="1" dirty="0" smtClean="0">
                        <a:latin typeface="Cambria Math" panose="02040503050406030204" pitchFamily="18" charset="0"/>
                      </a:rPr>
                      <m:t>𝑟</m:t>
                    </m:r>
                  </m:oMath>
                </a14:m>
                <a:r>
                  <a:rPr lang="zh-CN" altLang="en-US" dirty="0"/>
                  <a:t>的显著性可用</a:t>
                </a:r>
                <a14:m>
                  <m:oMath xmlns:m="http://schemas.openxmlformats.org/officeDocument/2006/math">
                    <m:r>
                      <a:rPr lang="en-US" altLang="zh-CN" i="1" dirty="0" smtClean="0">
                        <a:latin typeface="Cambria Math" panose="02040503050406030204" pitchFamily="18" charset="0"/>
                      </a:rPr>
                      <m:t>𝑡</m:t>
                    </m:r>
                  </m:oMath>
                </a14:m>
                <a:r>
                  <a:rPr lang="zh-CN" altLang="en-US" dirty="0"/>
                  <a:t>检验来进行。对</a:t>
                </a:r>
                <a14:m>
                  <m:oMath xmlns:m="http://schemas.openxmlformats.org/officeDocument/2006/math">
                    <m:r>
                      <a:rPr lang="en-US" altLang="zh-CN" i="1" dirty="0" smtClean="0">
                        <a:latin typeface="Cambria Math" panose="02040503050406030204" pitchFamily="18" charset="0"/>
                      </a:rPr>
                      <m:t>𝑟</m:t>
                    </m:r>
                  </m:oMath>
                </a14:m>
                <a:r>
                  <a:rPr lang="zh-CN" altLang="en-US" dirty="0"/>
                  <a:t>进行</a:t>
                </a:r>
                <a14:m>
                  <m:oMath xmlns:m="http://schemas.openxmlformats.org/officeDocument/2006/math">
                    <m:r>
                      <a:rPr lang="en-US" altLang="zh-CN" i="1" dirty="0" smtClean="0">
                        <a:latin typeface="Cambria Math" panose="02040503050406030204" pitchFamily="18" charset="0"/>
                      </a:rPr>
                      <m:t>𝑡</m:t>
                    </m:r>
                  </m:oMath>
                </a14:m>
                <a:r>
                  <a:rPr lang="zh-CN" altLang="en-US" dirty="0"/>
                  <a:t>检验的步骤为：</a:t>
                </a:r>
                <a:endParaRPr lang="en-US" altLang="zh-CN" dirty="0"/>
              </a:p>
              <a:p>
                <a:pPr lvl="1"/>
                <a:r>
                  <a:rPr lang="zh-CN" altLang="en-US" dirty="0"/>
                  <a:t>建立检验假设：</a:t>
                </a:r>
                <a:r>
                  <a:rPr lang="en-US" altLang="zh-CN" dirty="0"/>
                  <a:t>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𝐻</m:t>
                        </m:r>
                      </m:e>
                      <m:sub>
                        <m:r>
                          <a:rPr lang="en-US" altLang="zh-CN" b="0" i="1" dirty="0" smtClean="0">
                            <a:latin typeface="Cambria Math" panose="02040503050406030204" pitchFamily="18" charset="0"/>
                          </a:rPr>
                          <m:t>0</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𝜌</m:t>
                    </m:r>
                    <m:r>
                      <a:rPr lang="en-US" altLang="zh-CN" b="0" i="1" dirty="0" smtClean="0">
                        <a:latin typeface="Cambria Math" panose="02040503050406030204" pitchFamily="18" charset="0"/>
                      </a:rPr>
                      <m:t>=0, </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𝐻</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i="1" dirty="0">
                        <a:latin typeface="Cambria Math" panose="02040503050406030204" pitchFamily="18" charset="0"/>
                      </a:rPr>
                      <m:t>𝜌</m:t>
                    </m:r>
                    <m:r>
                      <a:rPr lang="en-US" altLang="zh-CN" i="1" dirty="0">
                        <a:latin typeface="Cambria Math" panose="02040503050406030204" pitchFamily="18" charset="0"/>
                      </a:rPr>
                      <m:t>≠0</m:t>
                    </m:r>
                  </m:oMath>
                </a14:m>
                <a:endParaRPr lang="en-US" altLang="zh-CN" dirty="0"/>
              </a:p>
              <a:p>
                <a:pPr lvl="1"/>
                <a:r>
                  <a:rPr lang="zh-CN" altLang="en-US" dirty="0"/>
                  <a:t>计算相关系数</a:t>
                </a:r>
                <a14:m>
                  <m:oMath xmlns:m="http://schemas.openxmlformats.org/officeDocument/2006/math">
                    <m:r>
                      <a:rPr lang="en-US" altLang="zh-CN" i="1" dirty="0" smtClean="0">
                        <a:latin typeface="Cambria Math" panose="02040503050406030204" pitchFamily="18" charset="0"/>
                      </a:rPr>
                      <m:t>𝑟</m:t>
                    </m:r>
                  </m:oMath>
                </a14:m>
                <a:r>
                  <a:rPr lang="zh-CN" altLang="en-US" dirty="0"/>
                  <a:t>的</a:t>
                </a:r>
                <a14:m>
                  <m:oMath xmlns:m="http://schemas.openxmlformats.org/officeDocument/2006/math">
                    <m:r>
                      <a:rPr lang="en-US" altLang="zh-CN" i="1" dirty="0" smtClean="0">
                        <a:latin typeface="Cambria Math" panose="02040503050406030204" pitchFamily="18" charset="0"/>
                      </a:rPr>
                      <m:t>𝑡</m:t>
                    </m:r>
                  </m:oMath>
                </a14:m>
                <a:r>
                  <a:rPr lang="zh-CN" altLang="en-US" dirty="0"/>
                  <a:t>值：</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𝑟</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−0</m:t>
                        </m:r>
                      </m:num>
                      <m:den>
                        <m:rad>
                          <m:radPr>
                            <m:degHide m:val="on"/>
                            <m:ctrlPr>
                              <a:rPr lang="en-US" altLang="zh-CN" sz="2400" b="0" i="1" smtClean="0">
                                <a:latin typeface="Cambria Math" panose="02040503050406030204" pitchFamily="18" charset="0"/>
                              </a:rPr>
                            </m:ctrlPr>
                          </m:radPr>
                          <m:deg/>
                          <m:e>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𝑟</m:t>
                                    </m:r>
                                  </m:e>
                                  <m:sup>
                                    <m:r>
                                      <a:rPr lang="en-US" altLang="zh-CN" sz="2400" b="0" i="1" smtClean="0">
                                        <a:latin typeface="Cambria Math" panose="02040503050406030204" pitchFamily="18" charset="0"/>
                                      </a:rPr>
                                      <m:t>2</m:t>
                                    </m:r>
                                  </m:sup>
                                </m:sSup>
                              </m:num>
                              <m:den>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−2</m:t>
                                </m:r>
                              </m:den>
                            </m:f>
                          </m:e>
                        </m:rad>
                      </m:den>
                    </m:f>
                  </m:oMath>
                </a14:m>
                <a:endParaRPr lang="en-US" altLang="zh-CN" dirty="0"/>
              </a:p>
              <a:p>
                <a:pPr lvl="1"/>
                <a:endParaRPr lang="en-US" altLang="zh-CN" dirty="0"/>
              </a:p>
              <a:p>
                <a:pPr lvl="1"/>
                <a:r>
                  <a:rPr lang="zh-CN" altLang="en-US" dirty="0"/>
                  <a:t>计算</a:t>
                </a:r>
                <a14:m>
                  <m:oMath xmlns:m="http://schemas.openxmlformats.org/officeDocument/2006/math">
                    <m:r>
                      <a:rPr lang="en-US" altLang="zh-CN" b="0" i="1" dirty="0" smtClean="0">
                        <a:latin typeface="Cambria Math" panose="02040503050406030204" pitchFamily="18" charset="0"/>
                      </a:rPr>
                      <m:t>𝑡</m:t>
                    </m:r>
                    <m:r>
                      <a:rPr lang="zh-CN" altLang="en-US" i="1" dirty="0">
                        <a:latin typeface="Cambria Math" panose="02040503050406030204" pitchFamily="18" charset="0"/>
                      </a:rPr>
                      <m:t>值</m:t>
                    </m:r>
                  </m:oMath>
                </a14:m>
                <a:r>
                  <a:rPr lang="zh-CN" altLang="en-US" dirty="0"/>
                  <a:t>和</a:t>
                </a:r>
                <a14:m>
                  <m:oMath xmlns:m="http://schemas.openxmlformats.org/officeDocument/2006/math">
                    <m:r>
                      <a:rPr lang="en-US" altLang="zh-CN" b="0" i="1" dirty="0" smtClean="0">
                        <a:latin typeface="Cambria Math" panose="02040503050406030204" pitchFamily="18" charset="0"/>
                      </a:rPr>
                      <m:t>𝑝</m:t>
                    </m:r>
                    <m:r>
                      <a:rPr lang="zh-CN" altLang="en-US" i="1" dirty="0">
                        <a:latin typeface="Cambria Math" panose="02040503050406030204" pitchFamily="18" charset="0"/>
                      </a:rPr>
                      <m:t>值</m:t>
                    </m:r>
                  </m:oMath>
                </a14:m>
                <a:r>
                  <a:rPr lang="zh-CN" altLang="en-US" dirty="0"/>
                  <a:t>，作结论</a:t>
                </a:r>
                <a:endParaRPr lang="en-US" altLang="zh-CN" dirty="0"/>
              </a:p>
            </p:txBody>
          </p:sp>
        </mc:Choice>
        <mc:Fallback xmlns="">
          <p:sp>
            <p:nvSpPr>
              <p:cNvPr id="3" name="内容占位符 2">
                <a:extLst>
                  <a:ext uri="{FF2B5EF4-FFF2-40B4-BE49-F238E27FC236}">
                    <a16:creationId xmlns:a16="http://schemas.microsoft.com/office/drawing/2014/main" id="{D79B3470-CDF7-F0F0-284C-FA948283AE01}"/>
                  </a:ext>
                </a:extLst>
              </p:cNvPr>
              <p:cNvSpPr>
                <a:spLocks noGrp="1" noRot="1" noChangeAspect="1" noMove="1" noResize="1" noEditPoints="1" noAdjustHandles="1" noChangeArrowheads="1" noChangeShapeType="1" noTextEdit="1"/>
              </p:cNvSpPr>
              <p:nvPr>
                <p:ph idx="1"/>
              </p:nvPr>
            </p:nvSpPr>
            <p:spPr>
              <a:xfrm>
                <a:off x="777240" y="1825624"/>
                <a:ext cx="10659110" cy="5032375"/>
              </a:xfrm>
              <a:blipFill>
                <a:blip r:embed="rId3"/>
                <a:stretch>
                  <a:fillRect l="-801" t="-484" r="-6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8573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AA9A6-F679-2176-631B-53C3AA18FCFC}"/>
              </a:ext>
            </a:extLst>
          </p:cNvPr>
          <p:cNvSpPr>
            <a:spLocks noGrp="1"/>
          </p:cNvSpPr>
          <p:nvPr>
            <p:ph type="title"/>
          </p:nvPr>
        </p:nvSpPr>
        <p:spPr/>
        <p:txBody>
          <a:bodyPr>
            <a:normAutofit fontScale="90000"/>
          </a:bodyPr>
          <a:lstStyle/>
          <a:p>
            <a:r>
              <a:rPr lang="en-US" altLang="zh-CN" sz="4400" dirty="0"/>
              <a:t>7.1 </a:t>
            </a:r>
            <a:r>
              <a:rPr lang="zh-CN" altLang="en-US" sz="4400" dirty="0"/>
              <a:t>线性相关分析模型</a:t>
            </a:r>
            <a:br>
              <a:rPr lang="en-US" altLang="zh-CN" dirty="0"/>
            </a:br>
            <a:r>
              <a:rPr lang="en-US" altLang="zh-CN" sz="4000" dirty="0"/>
              <a:t>7.1.2 </a:t>
            </a:r>
            <a:r>
              <a:rPr lang="zh-CN" altLang="en-US" sz="4000" dirty="0"/>
              <a:t>相关系数的假设检验</a:t>
            </a:r>
            <a:endParaRPr lang="zh-CN" altLang="en-US" dirty="0"/>
          </a:p>
        </p:txBody>
      </p:sp>
      <p:sp>
        <p:nvSpPr>
          <p:cNvPr id="3" name="内容占位符 2">
            <a:extLst>
              <a:ext uri="{FF2B5EF4-FFF2-40B4-BE49-F238E27FC236}">
                <a16:creationId xmlns:a16="http://schemas.microsoft.com/office/drawing/2014/main" id="{D79B3470-CDF7-F0F0-284C-FA948283AE01}"/>
              </a:ext>
            </a:extLst>
          </p:cNvPr>
          <p:cNvSpPr>
            <a:spLocks noGrp="1"/>
          </p:cNvSpPr>
          <p:nvPr>
            <p:ph idx="1"/>
          </p:nvPr>
        </p:nvSpPr>
        <p:spPr>
          <a:xfrm>
            <a:off x="777240" y="1825624"/>
            <a:ext cx="10659110" cy="5032375"/>
          </a:xfrm>
        </p:spPr>
        <p:txBody>
          <a:bodyPr>
            <a:normAutofit/>
          </a:bodyPr>
          <a:lstStyle/>
          <a:p>
            <a:endParaRPr lang="en-US" altLang="zh-CN" dirty="0">
              <a:solidFill>
                <a:schemeClr val="tx1"/>
              </a:solidFill>
            </a:endParaRPr>
          </a:p>
        </p:txBody>
      </p:sp>
      <p:pic>
        <p:nvPicPr>
          <p:cNvPr id="4" name="图片 3">
            <a:extLst>
              <a:ext uri="{FF2B5EF4-FFF2-40B4-BE49-F238E27FC236}">
                <a16:creationId xmlns:a16="http://schemas.microsoft.com/office/drawing/2014/main" id="{5F0CC06B-68AB-9666-EFD5-78D82890E4C9}"/>
              </a:ext>
            </a:extLst>
          </p:cNvPr>
          <p:cNvPicPr>
            <a:picLocks noChangeAspect="1"/>
          </p:cNvPicPr>
          <p:nvPr/>
        </p:nvPicPr>
        <p:blipFill>
          <a:blip r:embed="rId3"/>
          <a:stretch>
            <a:fillRect/>
          </a:stretch>
        </p:blipFill>
        <p:spPr>
          <a:xfrm>
            <a:off x="1178223" y="1771373"/>
            <a:ext cx="10064750" cy="5032375"/>
          </a:xfrm>
          <a:prstGeom prst="rect">
            <a:avLst/>
          </a:prstGeom>
        </p:spPr>
      </p:pic>
    </p:spTree>
    <p:extLst>
      <p:ext uri="{BB962C8B-B14F-4D97-AF65-F5344CB8AC3E}">
        <p14:creationId xmlns:p14="http://schemas.microsoft.com/office/powerpoint/2010/main" val="42666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9DAD6-6C2B-7B1B-B516-18D05A0CA82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9A53AB7-5574-55A0-98D0-F2688FD99850}"/>
              </a:ext>
            </a:extLst>
          </p:cNvPr>
          <p:cNvSpPr>
            <a:spLocks noGrp="1"/>
          </p:cNvSpPr>
          <p:nvPr>
            <p:ph type="title"/>
          </p:nvPr>
        </p:nvSpPr>
        <p:spPr/>
        <p:txBody>
          <a:bodyPr>
            <a:normAutofit fontScale="90000"/>
          </a:bodyPr>
          <a:lstStyle/>
          <a:p>
            <a:r>
              <a:rPr lang="en-US" altLang="zh-CN" sz="4400" dirty="0"/>
              <a:t>7.1 </a:t>
            </a:r>
            <a:r>
              <a:rPr lang="zh-CN" altLang="en-US" sz="4400" dirty="0"/>
              <a:t>线性相关分析模型</a:t>
            </a:r>
            <a:br>
              <a:rPr lang="en-US" altLang="zh-CN" dirty="0"/>
            </a:br>
            <a:r>
              <a:rPr lang="en-US" altLang="zh-CN" sz="4000" dirty="0"/>
              <a:t>7.1.2 </a:t>
            </a:r>
            <a:r>
              <a:rPr lang="zh-CN" altLang="en-US" sz="4000" dirty="0"/>
              <a:t>相关系数的假设检验</a:t>
            </a:r>
            <a:endParaRPr lang="zh-CN" altLang="en-US" dirty="0"/>
          </a:p>
        </p:txBody>
      </p:sp>
      <p:sp>
        <p:nvSpPr>
          <p:cNvPr id="3" name="内容占位符 2">
            <a:extLst>
              <a:ext uri="{FF2B5EF4-FFF2-40B4-BE49-F238E27FC236}">
                <a16:creationId xmlns:a16="http://schemas.microsoft.com/office/drawing/2014/main" id="{ED2F9CD6-CDC7-2F40-93EC-2E9D599A9A6B}"/>
              </a:ext>
            </a:extLst>
          </p:cNvPr>
          <p:cNvSpPr>
            <a:spLocks noGrp="1"/>
          </p:cNvSpPr>
          <p:nvPr>
            <p:ph idx="1"/>
          </p:nvPr>
        </p:nvSpPr>
        <p:spPr>
          <a:xfrm>
            <a:off x="777240" y="1825624"/>
            <a:ext cx="11414760" cy="5032375"/>
          </a:xfrm>
        </p:spPr>
        <p:txBody>
          <a:bodyPr>
            <a:normAutofit fontScale="25000" lnSpcReduction="20000"/>
          </a:bodyPr>
          <a:lstStyle/>
          <a:p>
            <a:pPr>
              <a:lnSpc>
                <a:spcPct val="145000"/>
              </a:lnSpc>
            </a:pPr>
            <a:r>
              <a:rPr lang="zh-CN" altLang="en-US" sz="9600" dirty="0">
                <a:solidFill>
                  <a:schemeClr val="tx1"/>
                </a:solidFill>
              </a:rPr>
              <a:t>零相关并不一定意味着独立性</a:t>
            </a:r>
          </a:p>
          <a:p>
            <a:pPr>
              <a:lnSpc>
                <a:spcPct val="145000"/>
              </a:lnSpc>
            </a:pPr>
            <a:r>
              <a:rPr lang="zh-CN" altLang="en-US" sz="9600" dirty="0">
                <a:solidFill>
                  <a:schemeClr val="tx1"/>
                </a:solidFill>
              </a:rPr>
              <a:t>不能只看，</a:t>
            </a:r>
            <a:r>
              <a:rPr lang="en-US" altLang="zh-CN" sz="9600" dirty="0">
                <a:solidFill>
                  <a:schemeClr val="tx1"/>
                </a:solidFill>
              </a:rPr>
              <a:t>r</a:t>
            </a:r>
            <a:r>
              <a:rPr lang="zh-CN" altLang="en-US" sz="9600" dirty="0">
                <a:solidFill>
                  <a:schemeClr val="tx1"/>
                </a:solidFill>
              </a:rPr>
              <a:t>的值就下结论，还需看其样本含量大小。</a:t>
            </a:r>
          </a:p>
          <a:p>
            <a:pPr>
              <a:lnSpc>
                <a:spcPct val="145000"/>
              </a:lnSpc>
            </a:pPr>
            <a:r>
              <a:rPr lang="zh-CN" altLang="en-US" sz="9600" dirty="0">
                <a:solidFill>
                  <a:schemeClr val="tx1"/>
                </a:solidFill>
              </a:rPr>
              <a:t>相关系数是线性关联或线性相依的一个度量，它不能用于描述非线性关系。</a:t>
            </a:r>
          </a:p>
          <a:p>
            <a:pPr>
              <a:lnSpc>
                <a:spcPct val="145000"/>
              </a:lnSpc>
            </a:pPr>
            <a:r>
              <a:rPr lang="zh-CN" altLang="en-US" sz="9600" dirty="0">
                <a:solidFill>
                  <a:schemeClr val="tx1"/>
                </a:solidFill>
              </a:rPr>
              <a:t>相关系数是两个变量之间的线性关联的一个度量，却不一定有因果关系的含义。</a:t>
            </a:r>
          </a:p>
          <a:p>
            <a:pPr>
              <a:lnSpc>
                <a:spcPct val="145000"/>
              </a:lnSpc>
            </a:pPr>
            <a:r>
              <a:rPr lang="zh-CN" altLang="en-US" sz="9600" dirty="0">
                <a:solidFill>
                  <a:schemeClr val="tx1"/>
                </a:solidFill>
              </a:rPr>
              <a:t>做相关分析时，必须</a:t>
            </a:r>
            <a:r>
              <a:rPr lang="zh-CN" altLang="en-US" sz="9600" dirty="0">
                <a:solidFill>
                  <a:srgbClr val="FF0000"/>
                </a:solidFill>
              </a:rPr>
              <a:t>剔除异常点</a:t>
            </a:r>
            <a:r>
              <a:rPr lang="zh-CN" altLang="en-US" sz="9600" dirty="0">
                <a:solidFill>
                  <a:schemeClr val="tx1"/>
                </a:solidFill>
              </a:rPr>
              <a:t>。</a:t>
            </a:r>
            <a:endParaRPr lang="en-US" altLang="zh-CN" sz="9600" dirty="0">
              <a:solidFill>
                <a:schemeClr val="tx1"/>
              </a:solidFill>
            </a:endParaRPr>
          </a:p>
          <a:p>
            <a:pPr>
              <a:lnSpc>
                <a:spcPct val="145000"/>
              </a:lnSpc>
            </a:pPr>
            <a:r>
              <a:rPr lang="zh-CN" altLang="en-US" sz="9600" dirty="0">
                <a:solidFill>
                  <a:schemeClr val="tx1"/>
                </a:solidFill>
              </a:rPr>
              <a:t>相关分析要有实际意义，</a:t>
            </a:r>
            <a:r>
              <a:rPr lang="zh-CN" altLang="en-US" sz="9600" dirty="0">
                <a:solidFill>
                  <a:srgbClr val="FF0000"/>
                </a:solidFill>
              </a:rPr>
              <a:t>两变量相关并不代表两变量间一定存在内在联系</a:t>
            </a:r>
            <a:r>
              <a:rPr lang="zh-CN" altLang="en-US" sz="9600" dirty="0">
                <a:solidFill>
                  <a:schemeClr val="tx1"/>
                </a:solidFill>
              </a:rPr>
              <a:t>。</a:t>
            </a:r>
          </a:p>
          <a:p>
            <a:pPr>
              <a:lnSpc>
                <a:spcPct val="145000"/>
              </a:lnSpc>
            </a:pPr>
            <a:r>
              <a:rPr lang="zh-CN" altLang="en-US" sz="9600" dirty="0">
                <a:solidFill>
                  <a:schemeClr val="tx1"/>
                </a:solidFill>
              </a:rPr>
              <a:t>相关分析只是以相关系数来</a:t>
            </a:r>
            <a:r>
              <a:rPr lang="zh-CN" altLang="en-US" sz="9600" dirty="0">
                <a:solidFill>
                  <a:srgbClr val="FF0000"/>
                </a:solidFill>
              </a:rPr>
              <a:t>描述两个变量间相互关系的密切程度和方向，并不能闻明两事物或现象间存在联系的本质。</a:t>
            </a:r>
            <a:r>
              <a:rPr lang="zh-CN" altLang="en-US" sz="9600" dirty="0">
                <a:solidFill>
                  <a:schemeClr val="tx1"/>
                </a:solidFill>
              </a:rPr>
              <a:t>而且相关并不一定就是因果关系，切不可单纯依靠相关系数或回归系数的显著性 “证明”因果关系之存在。</a:t>
            </a:r>
          </a:p>
          <a:p>
            <a:endParaRPr lang="en-US" altLang="zh-CN" dirty="0">
              <a:solidFill>
                <a:schemeClr val="tx1"/>
              </a:solidFill>
            </a:endParaRPr>
          </a:p>
        </p:txBody>
      </p:sp>
    </p:spTree>
    <p:extLst>
      <p:ext uri="{BB962C8B-B14F-4D97-AF65-F5344CB8AC3E}">
        <p14:creationId xmlns:p14="http://schemas.microsoft.com/office/powerpoint/2010/main" val="968891295"/>
      </p:ext>
    </p:extLst>
  </p:cSld>
  <p:clrMapOvr>
    <a:masterClrMapping/>
  </p:clrMapOvr>
</p:sld>
</file>

<file path=ppt/theme/theme1.xml><?xml version="1.0" encoding="utf-8"?>
<a:theme xmlns:a="http://schemas.openxmlformats.org/drawingml/2006/main" name="ConfettiVTI">
  <a:themeElements>
    <a:clrScheme name="AnalogousFromLightSeedLeftStep">
      <a:dk1>
        <a:srgbClr val="000000"/>
      </a:dk1>
      <a:lt1>
        <a:srgbClr val="FFFFFF"/>
      </a:lt1>
      <a:dk2>
        <a:srgbClr val="243041"/>
      </a:dk2>
      <a:lt2>
        <a:srgbClr val="E8E8E2"/>
      </a:lt2>
      <a:accent1>
        <a:srgbClr val="9796C6"/>
      </a:accent1>
      <a:accent2>
        <a:srgbClr val="7F96BA"/>
      </a:accent2>
      <a:accent3>
        <a:srgbClr val="7DACB7"/>
      </a:accent3>
      <a:accent4>
        <a:srgbClr val="78AFA3"/>
      </a:accent4>
      <a:accent5>
        <a:srgbClr val="83AE92"/>
      </a:accent5>
      <a:accent6>
        <a:srgbClr val="7DB27A"/>
      </a:accent6>
      <a:hlink>
        <a:srgbClr val="848651"/>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Droplet</Template>
  <TotalTime>550</TotalTime>
  <Words>2395</Words>
  <Application>Microsoft Office PowerPoint</Application>
  <PresentationFormat>宽屏</PresentationFormat>
  <Paragraphs>130</Paragraphs>
  <Slides>22</Slides>
  <Notes>15</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AvenirNext LT Pro Medium</vt:lpstr>
      <vt:lpstr>Aptos</vt:lpstr>
      <vt:lpstr>Arial</vt:lpstr>
      <vt:lpstr>Arial Nova</vt:lpstr>
      <vt:lpstr>Calibri</vt:lpstr>
      <vt:lpstr>Cambria Math</vt:lpstr>
      <vt:lpstr>Gill Sans Nova</vt:lpstr>
      <vt:lpstr>Times New Roman</vt:lpstr>
      <vt:lpstr>ConfettiVTI</vt:lpstr>
      <vt:lpstr>数理统计分析 —基本统计分析模型</vt:lpstr>
      <vt:lpstr>目录</vt:lpstr>
      <vt:lpstr>7.1 线性相关分析模型</vt:lpstr>
      <vt:lpstr>7.1 线性相关分析模型 7.1.1 线性相关系数的计算</vt:lpstr>
      <vt:lpstr>7.1 线性相关分析模型 7.1.1 线性相关系数的计算</vt:lpstr>
      <vt:lpstr>7.1 线性相关分析模型 7.1.1 线性相关系数的计算</vt:lpstr>
      <vt:lpstr>7.1 线性相关分析模型 7.1.2 相关系数的假设检验</vt:lpstr>
      <vt:lpstr>7.1 线性相关分析模型 7.1.2 相关系数的假设检验</vt:lpstr>
      <vt:lpstr>7.1 线性相关分析模型 7.1.2 相关系数的假设检验</vt:lpstr>
      <vt:lpstr>7.1 线性相关分析模型 7.1.3 分组数据的相关分析</vt:lpstr>
      <vt:lpstr>7.1 线性相关分析模型 7.1.3 分组数据的相关分析</vt:lpstr>
      <vt:lpstr>7.2 线性回归分析模型</vt:lpstr>
      <vt:lpstr>7.2 线性回归分析模型 7.2.1 一元线性回归模型</vt:lpstr>
      <vt:lpstr>7.2 线性回归分析模型 7.2.1 一元线性回归模型</vt:lpstr>
      <vt:lpstr>7.2 线性回归分析模型 7.2.1 一元线性回归模型</vt:lpstr>
      <vt:lpstr>7.2 线性回归分析模型 7.2.2 多元线性回归模型</vt:lpstr>
      <vt:lpstr>7.2 线性回归分析模型 7.2.2 多元线性回归模型</vt:lpstr>
      <vt:lpstr>7.2 线性回归分析模型 7.2.2 多元线性回归模型</vt:lpstr>
      <vt:lpstr>7.2 线性回归分析模型 7.2.3 多元回归诊断</vt:lpstr>
      <vt:lpstr>7.2 线性回归分析模型 7.2.4 分组多元回归模型</vt:lpstr>
      <vt:lpstr>小结</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数理统计分析 —基本统计分析模型</dc:title>
  <dc:creator>Deng, Yikai</dc:creator>
  <cp:lastModifiedBy>Lulu Gao</cp:lastModifiedBy>
  <cp:revision>100</cp:revision>
  <dcterms:created xsi:type="dcterms:W3CDTF">2024-07-30T16:25:16Z</dcterms:created>
  <dcterms:modified xsi:type="dcterms:W3CDTF">2024-12-24T04:57:41Z</dcterms:modified>
</cp:coreProperties>
</file>